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256" r:id="rId2"/>
    <p:sldId id="257" r:id="rId3"/>
    <p:sldId id="258" r:id="rId4"/>
    <p:sldId id="259" r:id="rId5"/>
    <p:sldId id="267" r:id="rId6"/>
    <p:sldId id="268" r:id="rId7"/>
    <p:sldId id="269" r:id="rId8"/>
    <p:sldId id="270" r:id="rId9"/>
    <p:sldId id="275" r:id="rId10"/>
    <p:sldId id="273" r:id="rId11"/>
    <p:sldId id="274" r:id="rId12"/>
    <p:sldId id="276" r:id="rId13"/>
    <p:sldId id="271" r:id="rId14"/>
    <p:sldId id="272" r:id="rId15"/>
    <p:sldId id="279" r:id="rId16"/>
    <p:sldId id="281" r:id="rId17"/>
    <p:sldId id="277" r:id="rId18"/>
    <p:sldId id="280" r:id="rId19"/>
    <p:sldId id="282" r:id="rId20"/>
    <p:sldId id="283" r:id="rId2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2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DEBAF3A-3459-4758-879F-3303AD9F2E44}" type="datetimeFigureOut">
              <a:rPr lang="fr-FR"/>
              <a:pPr>
                <a:defRPr/>
              </a:pPr>
              <a:t>05/03/2013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485B915-E11B-45B8-B3F1-2AC2CF35B374}" type="slidenum">
              <a:rPr lang="fr-FR"/>
              <a:pPr>
                <a:defRPr/>
              </a:pPr>
              <a:t>‹N°›</a:t>
            </a:fld>
            <a:endParaRPr lang="fr-FR"/>
          </a:p>
        </p:txBody>
      </p:sp>
    </p:spTree>
    <p:extLst>
      <p:ext uri="{BB962C8B-B14F-4D97-AF65-F5344CB8AC3E}">
        <p14:creationId xmlns:p14="http://schemas.microsoft.com/office/powerpoint/2010/main" val="16334269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dirty="0"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20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2299E-AD36-4D0F-AA6F-F7D8DAF14EDB}" type="slidenum">
              <a:rPr lang="fr-FR"/>
              <a:pPr fontAlgn="base">
                <a:spcBef>
                  <a:spcPct val="0"/>
                </a:spcBef>
                <a:spcAft>
                  <a:spcPct val="0"/>
                </a:spcAft>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C0F1E3EB-12C8-4E67-B7F4-F4B2C9BB5172}" type="datetimeFigureOut">
              <a:rPr lang="fr-FR"/>
              <a:pPr>
                <a:defRPr/>
              </a:pPr>
              <a:t>05/03/2013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DAD68A2-3226-4372-8FFF-197FDAAD01CC}" type="slidenum">
              <a:rPr lang="fr-FR"/>
              <a:pPr>
                <a:defRPr/>
              </a:pPr>
              <a:t>‹N°›</a:t>
            </a:fld>
            <a:endParaRPr lang="fr-FR"/>
          </a:p>
        </p:txBody>
      </p:sp>
    </p:spTree>
    <p:extLst>
      <p:ext uri="{BB962C8B-B14F-4D97-AF65-F5344CB8AC3E}">
        <p14:creationId xmlns:p14="http://schemas.microsoft.com/office/powerpoint/2010/main" val="2480838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075BC3A-68D6-4CCD-8102-8C01403A7A70}" type="datetimeFigureOut">
              <a:rPr lang="fr-FR"/>
              <a:pPr>
                <a:defRPr/>
              </a:pPr>
              <a:t>05/03/2013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88330FC-20B5-4ABC-9096-1506FEDD5BB1}" type="slidenum">
              <a:rPr lang="fr-FR"/>
              <a:pPr>
                <a:defRPr/>
              </a:pPr>
              <a:t>‹N°›</a:t>
            </a:fld>
            <a:endParaRPr lang="fr-FR"/>
          </a:p>
        </p:txBody>
      </p:sp>
    </p:spTree>
    <p:extLst>
      <p:ext uri="{BB962C8B-B14F-4D97-AF65-F5344CB8AC3E}">
        <p14:creationId xmlns:p14="http://schemas.microsoft.com/office/powerpoint/2010/main" val="310903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234E087-1797-48E4-BA06-874655919A2B}" type="datetimeFigureOut">
              <a:rPr lang="fr-FR"/>
              <a:pPr>
                <a:defRPr/>
              </a:pPr>
              <a:t>05/03/2013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D2A162A-05DD-4155-9CBB-2E904C4364E8}" type="slidenum">
              <a:rPr lang="fr-FR"/>
              <a:pPr>
                <a:defRPr/>
              </a:pPr>
              <a:t>‹N°›</a:t>
            </a:fld>
            <a:endParaRPr lang="fr-FR"/>
          </a:p>
        </p:txBody>
      </p:sp>
    </p:spTree>
    <p:extLst>
      <p:ext uri="{BB962C8B-B14F-4D97-AF65-F5344CB8AC3E}">
        <p14:creationId xmlns:p14="http://schemas.microsoft.com/office/powerpoint/2010/main" val="93099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264EBD6-0AA6-4B14-A1D5-7F2317774F68}" type="datetimeFigureOut">
              <a:rPr lang="fr-FR"/>
              <a:pPr>
                <a:defRPr/>
              </a:pPr>
              <a:t>05/03/2013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21DE4D9-F45C-4B17-B23B-67DDE2F443D9}" type="slidenum">
              <a:rPr lang="fr-FR"/>
              <a:pPr>
                <a:defRPr/>
              </a:pPr>
              <a:t>‹N°›</a:t>
            </a:fld>
            <a:endParaRPr lang="fr-FR"/>
          </a:p>
        </p:txBody>
      </p:sp>
    </p:spTree>
    <p:extLst>
      <p:ext uri="{BB962C8B-B14F-4D97-AF65-F5344CB8AC3E}">
        <p14:creationId xmlns:p14="http://schemas.microsoft.com/office/powerpoint/2010/main" val="340845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4BF00497-A5EA-4066-B58A-37850A35EBEA}" type="datetimeFigureOut">
              <a:rPr lang="fr-FR"/>
              <a:pPr>
                <a:defRPr/>
              </a:pPr>
              <a:t>05/03/2013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23B7534-7F09-4DDA-841A-C8E17E694BA2}" type="slidenum">
              <a:rPr lang="fr-FR"/>
              <a:pPr>
                <a:defRPr/>
              </a:pPr>
              <a:t>‹N°›</a:t>
            </a:fld>
            <a:endParaRPr lang="fr-FR"/>
          </a:p>
        </p:txBody>
      </p:sp>
    </p:spTree>
    <p:extLst>
      <p:ext uri="{BB962C8B-B14F-4D97-AF65-F5344CB8AC3E}">
        <p14:creationId xmlns:p14="http://schemas.microsoft.com/office/powerpoint/2010/main" val="22783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6BC495D2-58F9-4473-8557-5537A724AC05}" type="datetimeFigureOut">
              <a:rPr lang="fr-FR"/>
              <a:pPr>
                <a:defRPr/>
              </a:pPr>
              <a:t>05/03/2013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89B68EA-32F3-43C4-B3F8-87CA213119F7}" type="slidenum">
              <a:rPr lang="fr-FR"/>
              <a:pPr>
                <a:defRPr/>
              </a:pPr>
              <a:t>‹N°›</a:t>
            </a:fld>
            <a:endParaRPr lang="fr-FR"/>
          </a:p>
        </p:txBody>
      </p:sp>
    </p:spTree>
    <p:extLst>
      <p:ext uri="{BB962C8B-B14F-4D97-AF65-F5344CB8AC3E}">
        <p14:creationId xmlns:p14="http://schemas.microsoft.com/office/powerpoint/2010/main" val="426283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15494B75-3CAE-4DC7-9721-11DE6EE82AA1}" type="datetimeFigureOut">
              <a:rPr lang="fr-FR"/>
              <a:pPr>
                <a:defRPr/>
              </a:pPr>
              <a:t>05/03/2013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6893BB1B-B507-4D1D-8C49-35788A256289}" type="slidenum">
              <a:rPr lang="fr-FR"/>
              <a:pPr>
                <a:defRPr/>
              </a:pPr>
              <a:t>‹N°›</a:t>
            </a:fld>
            <a:endParaRPr lang="fr-FR"/>
          </a:p>
        </p:txBody>
      </p:sp>
    </p:spTree>
    <p:extLst>
      <p:ext uri="{BB962C8B-B14F-4D97-AF65-F5344CB8AC3E}">
        <p14:creationId xmlns:p14="http://schemas.microsoft.com/office/powerpoint/2010/main" val="78980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260E79D1-97DE-44BB-AD4D-61F6A05A8F31}" type="datetimeFigureOut">
              <a:rPr lang="fr-FR"/>
              <a:pPr>
                <a:defRPr/>
              </a:pPr>
              <a:t>05/03/2013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F5E15A3-D565-4AA5-BDEB-9AA548C6B700}" type="slidenum">
              <a:rPr lang="fr-FR"/>
              <a:pPr>
                <a:defRPr/>
              </a:pPr>
              <a:t>‹N°›</a:t>
            </a:fld>
            <a:endParaRPr lang="fr-FR"/>
          </a:p>
        </p:txBody>
      </p:sp>
    </p:spTree>
    <p:extLst>
      <p:ext uri="{BB962C8B-B14F-4D97-AF65-F5344CB8AC3E}">
        <p14:creationId xmlns:p14="http://schemas.microsoft.com/office/powerpoint/2010/main" val="21577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266D0AE-D5EA-461A-AAF1-4603F955A174}" type="datetimeFigureOut">
              <a:rPr lang="fr-FR"/>
              <a:pPr>
                <a:defRPr/>
              </a:pPr>
              <a:t>05/03/2013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D5B59C25-884D-42EA-B5A7-2198A150E05F}" type="slidenum">
              <a:rPr lang="fr-FR"/>
              <a:pPr>
                <a:defRPr/>
              </a:pPr>
              <a:t>‹N°›</a:t>
            </a:fld>
            <a:endParaRPr lang="fr-FR"/>
          </a:p>
        </p:txBody>
      </p:sp>
    </p:spTree>
    <p:extLst>
      <p:ext uri="{BB962C8B-B14F-4D97-AF65-F5344CB8AC3E}">
        <p14:creationId xmlns:p14="http://schemas.microsoft.com/office/powerpoint/2010/main" val="149513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FCC7C5B-2F05-47BF-A1C2-D7A0E5C09113}" type="datetimeFigureOut">
              <a:rPr lang="fr-FR"/>
              <a:pPr>
                <a:defRPr/>
              </a:pPr>
              <a:t>05/03/2013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B49D3C8-E408-4A32-AD0D-B14CA66714FA}" type="slidenum">
              <a:rPr lang="fr-FR"/>
              <a:pPr>
                <a:defRPr/>
              </a:pPr>
              <a:t>‹N°›</a:t>
            </a:fld>
            <a:endParaRPr lang="fr-FR"/>
          </a:p>
        </p:txBody>
      </p:sp>
    </p:spTree>
    <p:extLst>
      <p:ext uri="{BB962C8B-B14F-4D97-AF65-F5344CB8AC3E}">
        <p14:creationId xmlns:p14="http://schemas.microsoft.com/office/powerpoint/2010/main" val="353380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B66512A-3733-4AED-9471-7BDD2CDEC6EB}" type="datetimeFigureOut">
              <a:rPr lang="fr-FR"/>
              <a:pPr>
                <a:defRPr/>
              </a:pPr>
              <a:t>05/03/2013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B9AAD9D-1ADC-4616-9E04-F7E8BFFA3ACE}" type="slidenum">
              <a:rPr lang="fr-FR"/>
              <a:pPr>
                <a:defRPr/>
              </a:pPr>
              <a:t>‹N°›</a:t>
            </a:fld>
            <a:endParaRPr lang="fr-FR"/>
          </a:p>
        </p:txBody>
      </p:sp>
    </p:spTree>
    <p:extLst>
      <p:ext uri="{BB962C8B-B14F-4D97-AF65-F5344CB8AC3E}">
        <p14:creationId xmlns:p14="http://schemas.microsoft.com/office/powerpoint/2010/main" val="4067109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F21DF0E-4AF8-41D4-BA02-E331D2C68D97}" type="datetimeFigureOut">
              <a:rPr lang="fr-FR"/>
              <a:pPr>
                <a:defRPr/>
              </a:pPr>
              <a:t>05/03/2013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43232AF-8758-4BF6-AA7F-9E17272B0FF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www.legifrance.gouv.fr/affichCodeArticle.do?cidTexte=LEGITEXT000006072050&amp;idArticle=LEGIARTI000018490826&amp;dateTexte=&amp;categorieLien=cid" TargetMode="External"/><Relationship Id="rId13" Type="http://schemas.openxmlformats.org/officeDocument/2006/relationships/hyperlink" Target="http://www.legifrance.gouv.fr/affichCodeArticle.do;jsessionid=139FB199AA9613D565CC4D64BDAD65CF.tpdjo08v_2?idArticle=LEGIARTI000018530506&amp;cidTexte=LEGITEXT000006072050&amp;dateTexte=20100730" TargetMode="External"/><Relationship Id="rId18" Type="http://schemas.openxmlformats.org/officeDocument/2006/relationships/hyperlink" Target="http://www.legifrance.gouv.fr/affichCode.do;jsessionid=139FB199AA9613D565CC4D64BDAD65CF.tpdjo08v_2?idSectionTA=LEGISCTA000018530516&amp;cidTexte=LEGITEXT000006072050&amp;dateTexte=20100730" TargetMode="External"/><Relationship Id="rId3" Type="http://schemas.openxmlformats.org/officeDocument/2006/relationships/image" Target="../media/image1.gif"/><Relationship Id="rId7" Type="http://schemas.openxmlformats.org/officeDocument/2006/relationships/hyperlink" Target="http://www.legifrance.gouv.fr/affichCodeArticle.do?cidTexte=LEGITEXT000006072050&amp;idArticle=LEGIARTI000018490816&amp;dateTexte=&amp;categorieLien=cid" TargetMode="External"/><Relationship Id="rId12" Type="http://schemas.openxmlformats.org/officeDocument/2006/relationships/hyperlink" Target="http://www.legifrance.gouv.fr/affichCodeArticle.do;jsessionid=139FB199AA9613D565CC4D64BDAD65CF.tpdjo08v_2?idArticle=LEGIARTI000018530508&amp;cidTexte=LEGITEXT000006072050&amp;dateTexte=20100730" TargetMode="External"/><Relationship Id="rId17" Type="http://schemas.openxmlformats.org/officeDocument/2006/relationships/hyperlink" Target="http://www.legifrance.gouv.fr/affichCode.do;jsessionid=139FB199AA9613D565CC4D64BDAD65CF.tpdjo08v_2?idSectionTA=LEGISCTA000018531164&amp;cidTexte=LEGITEXT000006072050&amp;dateTexte=20100730" TargetMode="External"/><Relationship Id="rId2" Type="http://schemas.openxmlformats.org/officeDocument/2006/relationships/notesSlide" Target="../notesSlides/notesSlide10.xml"/><Relationship Id="rId16" Type="http://schemas.openxmlformats.org/officeDocument/2006/relationships/hyperlink" Target="http://www.legifrance.gouv.fr/affichCode.do;jsessionid=139FB199AA9613D565CC4D64BDAD65CF.tpdjo08v_2?idSectionTA=LEGISCTA000018532924&amp;cidTexte=LEGITEXT000006072050&amp;dateTexte=20100730" TargetMode="External"/><Relationship Id="rId1" Type="http://schemas.openxmlformats.org/officeDocument/2006/relationships/slideLayout" Target="../slideLayouts/slideLayout1.xml"/><Relationship Id="rId6" Type="http://schemas.openxmlformats.org/officeDocument/2006/relationships/hyperlink" Target="http://www.legifrance.gouv.fr/affichCodeArticle.do?cidTexte=LEGITEXT000006072050&amp;idArticle=LEGIARTI000018490814&amp;dateTexte=&amp;categorieLien=cid" TargetMode="External"/><Relationship Id="rId11" Type="http://schemas.openxmlformats.org/officeDocument/2006/relationships/hyperlink" Target="http://www.legifrance.gouv.fr/affichCodeArticle.do;jsessionid=139FB199AA9613D565CC4D64BDAD65CF.tpdjo08v_2?idArticle=LEGIARTI000018530510&amp;cidTexte=LEGITEXT000006072050&amp;dateTexte=20100730" TargetMode="External"/><Relationship Id="rId5" Type="http://schemas.openxmlformats.org/officeDocument/2006/relationships/hyperlink" Target="http://www.legifrance.gouv.fr/affichTexteArticle.do;jsessionid=139FB199AA9613D565CC4D64BDAD65CF.tpdjo08v_2?cidTexte=JORFTEXT000018442415&amp;idArticle=LEGIARTI000018456736&amp;dateTexte=20080312" TargetMode="External"/><Relationship Id="rId15" Type="http://schemas.openxmlformats.org/officeDocument/2006/relationships/hyperlink" Target="http://www.legifrance.gouv.fr/affichCode.do;jsessionid=139FB199AA9613D565CC4D64BDAD65CF.tpdjo08v_2?idSectionTA=LEGISCTA000018464861&amp;cidTexte=LEGITEXT000006072050&amp;dateTexte=20100730" TargetMode="External"/><Relationship Id="rId10" Type="http://schemas.openxmlformats.org/officeDocument/2006/relationships/hyperlink" Target="http://www.legifrance.gouv.fr/affichCodeArticle.do?cidTexte=LEGITEXT000006072050&amp;idArticle=LEGIARTI000018490853&amp;dateTexte=&amp;categorieLien=cid" TargetMode="External"/><Relationship Id="rId19" Type="http://schemas.openxmlformats.org/officeDocument/2006/relationships/image" Target="../media/image2.png"/><Relationship Id="rId4" Type="http://schemas.openxmlformats.org/officeDocument/2006/relationships/hyperlink" Target="http://www.legifrance.gouv.fr/affichCodeArticle.do;jsessionid=139FB199AA9613D565CC4D64BDAD65CF.tpdjo08v_2?idArticle=LEGIARTI000018530512&amp;cidTexte=LEGITEXT000006072050&amp;dateTexte=20100730" TargetMode="External"/><Relationship Id="rId9" Type="http://schemas.openxmlformats.org/officeDocument/2006/relationships/hyperlink" Target="http://www.legifrance.gouv.fr/affichCodeArticle.do?cidTexte=LEGITEXT000006072050&amp;idArticle=LEGIARTI000018490851&amp;dateTexte=&amp;categorieLien=cid" TargetMode="External"/><Relationship Id="rId14" Type="http://schemas.openxmlformats.org/officeDocument/2006/relationships/hyperlink" Target="http://www.legifrance.gouv.fr/affichCode.do;jsessionid=139FB199AA9613D565CC4D64BDAD65CF.tpdjo08v_2?cidTexte=LEGITEXT000006072050&amp;dateTexte=2010073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sp>
        <p:nvSpPr>
          <p:cNvPr id="2057" name="Titre 13"/>
          <p:cNvSpPr>
            <a:spLocks noGrp="1"/>
          </p:cNvSpPr>
          <p:nvPr>
            <p:ph type="ctrTitle"/>
          </p:nvPr>
        </p:nvSpPr>
        <p:spPr/>
        <p:txBody>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endParaRPr lang="fr-FR" dirty="0" smtClean="0"/>
          </a:p>
        </p:txBody>
      </p:sp>
      <p:sp>
        <p:nvSpPr>
          <p:cNvPr id="10" name="Text Box 4"/>
          <p:cNvSpPr txBox="1">
            <a:spLocks noChangeArrowheads="1"/>
          </p:cNvSpPr>
          <p:nvPr/>
        </p:nvSpPr>
        <p:spPr bwMode="auto">
          <a:xfrm>
            <a:off x="1542738" y="2492896"/>
            <a:ext cx="605155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sz="4400" b="1" dirty="0">
                <a:solidFill>
                  <a:srgbClr val="800000"/>
                </a:solidFill>
                <a:effectLst>
                  <a:outerShdw blurRad="38100" dist="38100" dir="2700000" algn="tl">
                    <a:srgbClr val="C0C0C0"/>
                  </a:outerShdw>
                </a:effectLst>
                <a:latin typeface="Verdana" pitchFamily="34" charset="0"/>
              </a:rPr>
              <a:t>CADRE</a:t>
            </a:r>
          </a:p>
          <a:p>
            <a:pPr algn="ctr"/>
            <a:r>
              <a:rPr lang="fr-FR" sz="4400" b="1" dirty="0">
                <a:solidFill>
                  <a:srgbClr val="800000"/>
                </a:solidFill>
                <a:effectLst>
                  <a:outerShdw blurRad="38100" dist="38100" dir="2700000" algn="tl">
                    <a:srgbClr val="C0C0C0"/>
                  </a:outerShdw>
                </a:effectLst>
                <a:latin typeface="Verdana" pitchFamily="34" charset="0"/>
              </a:rPr>
              <a:t>JURIDIQUE</a:t>
            </a:r>
          </a:p>
        </p:txBody>
      </p:sp>
      <p:pic>
        <p:nvPicPr>
          <p:cNvPr id="11"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3" name="Rectangle 3"/>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4"/>
          <p:cNvSpPr>
            <a:spLocks noChangeArrowheads="1"/>
          </p:cNvSpPr>
          <p:nvPr/>
        </p:nvSpPr>
        <p:spPr bwMode="auto">
          <a:xfrm>
            <a:off x="438681" y="1515055"/>
            <a:ext cx="839693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
            </a:r>
            <a:br>
              <a:rPr kumimoji="0" lang="fr-FR" sz="800" b="0" i="0" u="none" strike="noStrike" cap="none" normalizeH="0" baseline="0" dirty="0" smtClean="0">
                <a:ln>
                  <a:noFill/>
                </a:ln>
                <a:solidFill>
                  <a:schemeClr val="tx1"/>
                </a:solidFill>
                <a:effectLst/>
                <a:latin typeface="Arial" pitchFamily="34" charset="0"/>
                <a:cs typeface="Arial" pitchFamily="34" charset="0"/>
              </a:rPr>
            </a:b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Chapitre Ier : Dispositions générales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Article R4421-1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4"/>
              </a:rPr>
              <a:t>En savoir plus sur cet article...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Créé par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5"/>
              </a:rPr>
              <a:t>Décret n°2008-244 du 7 mars 2008 - art. (V)</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Les dispositions du présent titre sont applicables dans les établissements dans lesquels la nature de l'activité peut conduire à exposer les travailleurs à des agents biologiques.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Toutefois, les dispositions des articles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6"/>
              </a:rPr>
              <a:t>R. 4424-2</a:t>
            </a:r>
            <a:r>
              <a:rPr kumimoji="0" lang="fr-FR" sz="800" b="0" i="0" u="none" strike="noStrike" cap="none" normalizeH="0" baseline="0" dirty="0" smtClean="0">
                <a:ln>
                  <a:noFill/>
                </a:ln>
                <a:solidFill>
                  <a:schemeClr val="tx1"/>
                </a:solidFill>
                <a:effectLst/>
                <a:latin typeface="Arial" pitchFamily="34" charset="0"/>
                <a:cs typeface="Arial" pitchFamily="34" charset="0"/>
              </a:rPr>
              <a:t>,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7"/>
              </a:rPr>
              <a:t>R. 4424-3</a:t>
            </a:r>
            <a:r>
              <a:rPr kumimoji="0" lang="fr-FR" sz="800" b="0" i="0" u="none" strike="noStrike" cap="none" normalizeH="0" baseline="0" dirty="0" smtClean="0">
                <a:ln>
                  <a:noFill/>
                </a:ln>
                <a:solidFill>
                  <a:schemeClr val="tx1"/>
                </a:solidFill>
                <a:effectLst/>
                <a:latin typeface="Arial" pitchFamily="34" charset="0"/>
                <a:cs typeface="Arial" pitchFamily="34" charset="0"/>
              </a:rPr>
              <a:t>,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8"/>
              </a:rPr>
              <a:t>R. 4424-7 à R. 4424-10</a:t>
            </a:r>
            <a:r>
              <a:rPr kumimoji="0" lang="fr-FR" sz="800" b="0" i="0" u="none" strike="noStrike" cap="none" normalizeH="0" baseline="0" dirty="0" smtClean="0">
                <a:ln>
                  <a:noFill/>
                </a:ln>
                <a:solidFill>
                  <a:schemeClr val="tx1"/>
                </a:solidFill>
                <a:effectLst/>
                <a:latin typeface="Arial" pitchFamily="34" charset="0"/>
                <a:cs typeface="Arial" pitchFamily="34" charset="0"/>
              </a:rPr>
              <a:t>,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9"/>
              </a:rPr>
              <a:t>R. 4425-6 </a:t>
            </a:r>
            <a:r>
              <a:rPr kumimoji="0" lang="fr-FR" sz="800" b="0" i="0" u="none" strike="noStrike" cap="none" normalizeH="0" baseline="0" dirty="0" smtClean="0">
                <a:ln>
                  <a:noFill/>
                </a:ln>
                <a:solidFill>
                  <a:schemeClr val="tx1"/>
                </a:solidFill>
                <a:effectLst/>
                <a:latin typeface="Arial" pitchFamily="34" charset="0"/>
                <a:cs typeface="Arial" pitchFamily="34" charset="0"/>
              </a:rPr>
              <a:t>et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10"/>
              </a:rPr>
              <a:t>R. 4425-7</a:t>
            </a:r>
            <a:r>
              <a:rPr kumimoji="0" lang="fr-FR" sz="800" b="0" i="0" u="none" strike="noStrike" cap="none" normalizeH="0" baseline="0" dirty="0" smtClean="0">
                <a:ln>
                  <a:noFill/>
                </a:ln>
                <a:solidFill>
                  <a:schemeClr val="tx1"/>
                </a:solidFill>
                <a:effectLst/>
                <a:latin typeface="Arial" pitchFamily="34" charset="0"/>
                <a:cs typeface="Arial" pitchFamily="34" charset="0"/>
              </a:rPr>
              <a:t> ne sont pas applicables lorsque l'activité, bien qu'elle puisse conduire à exposer des travailleurs, n'implique pas normalement l'utilisation délibérée d'un agent biologique et que l'évaluation des risques prévue au chapitre III ne met pas en évidence de risque spécifique.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Arial" pitchFamily="34" charset="0"/>
                <a:cs typeface="Arial" pitchFamily="34" charset="0"/>
              </a:rPr>
              <a:t>Article R4421-2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11"/>
              </a:rPr>
              <a:t>En savoir plus sur cet article...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Créé par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5"/>
              </a:rPr>
              <a:t>Décret n°2008-244 du 7 mars 2008 - art. (V)</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Au sens du présent titre, on entend par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1° Agents biologiques, les micro-organismes, y compris les micro-organismes génétiquement modifiés, les cultures cellulaires et les endoparasites humains susceptibles de provoquer une infection, une allergie ou une intoxication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2° Micro-organisme, une entité microbiologique, cellulaire ou non, capable de se reproduire ou de transférer du matériel génétique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3° Culture cellulaire, le résultat de la croissance in vitro de cellules isolées d'organismes multicellulaires.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Arial" pitchFamily="34" charset="0"/>
                <a:cs typeface="Arial" pitchFamily="34" charset="0"/>
              </a:rPr>
              <a:t>Article R4421-3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12"/>
              </a:rPr>
              <a:t>En savoir plus sur cet article...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Arial" pitchFamily="34" charset="0"/>
                <a:cs typeface="Arial" pitchFamily="34" charset="0"/>
              </a:rPr>
              <a:t>Créé par </a:t>
            </a:r>
            <a:r>
              <a:rPr kumimoji="0" lang="fr-FR" sz="800" b="1" i="0" u="none" strike="noStrike" cap="none" normalizeH="0" baseline="0" dirty="0" smtClean="0">
                <a:ln>
                  <a:noFill/>
                </a:ln>
                <a:solidFill>
                  <a:schemeClr val="tx1"/>
                </a:solidFill>
                <a:effectLst/>
                <a:latin typeface="Arial" pitchFamily="34" charset="0"/>
                <a:cs typeface="Arial" pitchFamily="34" charset="0"/>
                <a:hlinkClick r:id="rId5"/>
              </a:rPr>
              <a:t>Décret n°2008-244 du 7 mars 2008 - art. (V)</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1" i="0" u="none" strike="noStrike" cap="none" normalizeH="0" baseline="0" dirty="0" smtClean="0">
                <a:ln>
                  <a:noFill/>
                </a:ln>
                <a:solidFill>
                  <a:schemeClr val="tx1"/>
                </a:solidFill>
                <a:effectLst/>
                <a:latin typeface="Arial" pitchFamily="34" charset="0"/>
                <a:cs typeface="Arial" pitchFamily="34" charset="0"/>
              </a:rPr>
              <a:t>Les agents biologiques sont classés en quatre groupes en fonction de l'importance du risque d'infection</a:t>
            </a:r>
            <a:r>
              <a:rPr kumimoji="0" lang="fr-FR" sz="800" b="0" i="0" u="none" strike="noStrike" cap="none" normalizeH="0" baseline="0" dirty="0" smtClean="0">
                <a:ln>
                  <a:noFill/>
                </a:ln>
                <a:solidFill>
                  <a:schemeClr val="tx1"/>
                </a:solidFill>
                <a:effectLst/>
                <a:latin typeface="Arial" pitchFamily="34" charset="0"/>
                <a:cs typeface="Arial" pitchFamily="34" charset="0"/>
              </a:rPr>
              <a:t> qu'ils présentent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1° Le groupe 1 comprend les agents biologiques non susceptibles de provoquer une maladie chez l'homme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2° Le groupe 2 comprend les agents biologiques pouvant provoquer une maladie chez l'homme et constituer un danger pour les travailleurs. Leur propagation dans la collectivité est peu probable et il existe généralement une prophylaxie ou un traitement efficaces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3° Le groupe 3 comprend les agents biologiques pouvant provoquer une maladie grave chez l'homme et constituer un danger sérieux pour les travailleurs. Leur propagation dans la collectivité est possible, mais il existe généralement une prophylaxie ou un traitement efficaces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4° Le groupe 4 comprend les agents biologiques qui provoquent des maladies graves chez l'homme et constituent un danger sérieux pour les travailleurs. Le risque de leur propagation dans la collectivité est élevé. Il n'existe généralement ni prophylaxie ni traitement efficace.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Arial" pitchFamily="34" charset="0"/>
                <a:cs typeface="Arial" pitchFamily="34" charset="0"/>
              </a:rPr>
              <a:t>Article R4421-4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13"/>
              </a:rPr>
              <a:t>En savoir plus sur cet article...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Créé par </a:t>
            </a:r>
            <a:r>
              <a:rPr kumimoji="0" lang="fr-FR" sz="800" b="0" i="0" u="none" strike="noStrike" cap="none" normalizeH="0" baseline="0" dirty="0" smtClean="0">
                <a:ln>
                  <a:noFill/>
                </a:ln>
                <a:solidFill>
                  <a:schemeClr val="tx1"/>
                </a:solidFill>
                <a:effectLst/>
                <a:latin typeface="Arial" pitchFamily="34" charset="0"/>
                <a:cs typeface="Arial" pitchFamily="34" charset="0"/>
                <a:hlinkClick r:id="rId5"/>
              </a:rPr>
              <a:t>Décret n°2008-244 du 7 mars 2008 - art. (V)</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Sont considérés comme agents biologiques pathogènes, au sens du présent titre, les agents biologiques des groupes 2, 3 et 4.</a:t>
            </a:r>
            <a:br>
              <a:rPr kumimoji="0" lang="fr-FR" sz="800" b="0" i="0" u="none" strike="noStrike" cap="none" normalizeH="0" baseline="0" dirty="0" smtClean="0">
                <a:ln>
                  <a:noFill/>
                </a:ln>
                <a:solidFill>
                  <a:schemeClr val="tx1"/>
                </a:solidFill>
                <a:effectLst/>
                <a:latin typeface="Arial" pitchFamily="34" charset="0"/>
                <a:cs typeface="Arial" pitchFamily="34" charset="0"/>
              </a:rPr>
            </a:br>
            <a:r>
              <a:rPr kumimoji="0" lang="fr-FR" sz="800" b="0" i="0" u="none" strike="noStrike" cap="none" normalizeH="0" baseline="0" dirty="0" smtClean="0">
                <a:ln>
                  <a:noFill/>
                </a:ln>
                <a:solidFill>
                  <a:schemeClr val="tx1"/>
                </a:solidFill>
                <a:effectLst/>
                <a:latin typeface="Arial" pitchFamily="34" charset="0"/>
                <a:cs typeface="Arial" pitchFamily="34" charset="0"/>
              </a:rPr>
              <a:t>La liste de ces agents est fixée par arrêté conjoint des ministres chargés du travail, de l'agriculture et de la santé.</a:t>
            </a:r>
          </a:p>
        </p:txBody>
      </p:sp>
      <p:sp>
        <p:nvSpPr>
          <p:cNvPr id="13" name="Rectangle 2"/>
          <p:cNvSpPr>
            <a:spLocks noChangeArrowheads="1"/>
          </p:cNvSpPr>
          <p:nvPr/>
        </p:nvSpPr>
        <p:spPr bwMode="auto">
          <a:xfrm>
            <a:off x="368300" y="884113"/>
            <a:ext cx="9144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pitchFamily="34" charset="0"/>
                <a:cs typeface="Arial" pitchFamily="34" charset="0"/>
                <a:hlinkClick r:id="rId14"/>
              </a:rPr>
              <a:t>Code du travail</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fr-FR" sz="1000" b="0" i="0" u="none" strike="noStrike" cap="none" normalizeH="0" baseline="0" dirty="0" smtClean="0">
                <a:ln>
                  <a:noFill/>
                </a:ln>
                <a:solidFill>
                  <a:schemeClr val="tx1"/>
                </a:solidFill>
                <a:effectLst/>
                <a:latin typeface="Arial" pitchFamily="34" charset="0"/>
                <a:cs typeface="Arial" pitchFamily="34" charset="0"/>
                <a:hlinkClick r:id="rId15"/>
              </a:rPr>
              <a:t>Partie réglementaire nouvelle</a:t>
            </a:r>
            <a:r>
              <a:rPr kumimoji="0" lang="fr-FR" sz="1000" b="0" i="0" u="none" strike="noStrike" cap="none" normalizeH="0" baseline="0" dirty="0" smtClean="0">
                <a:ln>
                  <a:noFill/>
                </a:ln>
                <a:solidFill>
                  <a:schemeClr val="tx1"/>
                </a:solidFill>
                <a:effectLst/>
                <a:latin typeface="Arial" pitchFamily="34" charset="0"/>
                <a:cs typeface="Arial" pitchFamily="34" charset="0"/>
              </a:rPr>
              <a:t> </a:t>
            </a:r>
          </a:p>
          <a:p>
            <a:pPr marL="457200" marR="0" lvl="1" indent="0" algn="ctr" defTabSz="914400" rtl="0" eaLnBrk="0" fontAlgn="base" latinLnBrk="0" hangingPunct="0">
              <a:lnSpc>
                <a:spcPct val="100000"/>
              </a:lnSpc>
              <a:spcBef>
                <a:spcPct val="0"/>
              </a:spcBef>
              <a:spcAft>
                <a:spcPct val="0"/>
              </a:spcAft>
              <a:buClrTx/>
              <a:buSzTx/>
              <a:buFontTx/>
              <a:buChar char="•"/>
              <a:tabLst/>
            </a:pPr>
            <a:r>
              <a:rPr kumimoji="0" lang="fr-FR" sz="1000" b="0" i="0" u="none" strike="noStrike" cap="none" normalizeH="0" baseline="0" dirty="0" smtClean="0">
                <a:ln>
                  <a:noFill/>
                </a:ln>
                <a:solidFill>
                  <a:schemeClr val="tx1"/>
                </a:solidFill>
                <a:effectLst/>
                <a:latin typeface="Arial" pitchFamily="34" charset="0"/>
                <a:cs typeface="Arial" pitchFamily="34" charset="0"/>
                <a:hlinkClick r:id="rId16"/>
              </a:rPr>
              <a:t>QUATRIÈME PARTIE : SANTÉ ET SÉCURITÉ AU TRAVAIL</a:t>
            </a:r>
            <a:r>
              <a:rPr kumimoji="0" lang="fr-FR" sz="1000" b="0" i="0" u="none" strike="noStrike" cap="none" normalizeH="0" baseline="0" dirty="0" smtClean="0">
                <a:ln>
                  <a:noFill/>
                </a:ln>
                <a:solidFill>
                  <a:schemeClr val="tx1"/>
                </a:solidFill>
                <a:effectLst/>
                <a:latin typeface="Arial" pitchFamily="34" charset="0"/>
                <a:cs typeface="Arial" pitchFamily="34" charset="0"/>
              </a:rPr>
              <a:t> </a:t>
            </a:r>
          </a:p>
          <a:p>
            <a:pPr marL="914400" marR="0" lvl="2" indent="0" algn="ctr" defTabSz="914400" rtl="0" eaLnBrk="0" fontAlgn="base" latinLnBrk="0" hangingPunct="0">
              <a:lnSpc>
                <a:spcPct val="100000"/>
              </a:lnSpc>
              <a:spcBef>
                <a:spcPct val="0"/>
              </a:spcBef>
              <a:spcAft>
                <a:spcPct val="0"/>
              </a:spcAft>
              <a:buClrTx/>
              <a:buSzTx/>
              <a:buFontTx/>
              <a:buChar char="•"/>
              <a:tabLst/>
            </a:pPr>
            <a:r>
              <a:rPr kumimoji="0" lang="fr-FR" sz="1000" b="0" i="0" u="none" strike="noStrike" cap="none" normalizeH="0" baseline="0" dirty="0" smtClean="0">
                <a:ln>
                  <a:noFill/>
                </a:ln>
                <a:solidFill>
                  <a:schemeClr val="tx1"/>
                </a:solidFill>
                <a:effectLst/>
                <a:latin typeface="Arial" pitchFamily="34" charset="0"/>
                <a:cs typeface="Arial" pitchFamily="34" charset="0"/>
                <a:hlinkClick r:id="rId17"/>
              </a:rPr>
              <a:t>LIVRE IV : PRÉVENTION DE CERTAINS RISQUES D'EXPOSITION</a:t>
            </a:r>
            <a:r>
              <a:rPr kumimoji="0" lang="fr-FR" sz="1000" b="0" i="0" u="none" strike="noStrike" cap="none" normalizeH="0" baseline="0" dirty="0" smtClean="0">
                <a:ln>
                  <a:noFill/>
                </a:ln>
                <a:solidFill>
                  <a:schemeClr val="tx1"/>
                </a:solidFill>
                <a:effectLst/>
                <a:latin typeface="Arial" pitchFamily="34" charset="0"/>
                <a:cs typeface="Arial" pitchFamily="34" charset="0"/>
              </a:rPr>
              <a:t> </a:t>
            </a:r>
          </a:p>
          <a:p>
            <a:pPr marL="1371600" marR="0" lvl="3" indent="0" algn="ctr" defTabSz="914400" rtl="0" eaLnBrk="0" fontAlgn="base" latinLnBrk="0" hangingPunct="0">
              <a:lnSpc>
                <a:spcPct val="100000"/>
              </a:lnSpc>
              <a:spcBef>
                <a:spcPct val="0"/>
              </a:spcBef>
              <a:spcAft>
                <a:spcPct val="0"/>
              </a:spcAft>
              <a:buClrTx/>
              <a:buSzTx/>
              <a:buFontTx/>
              <a:buChar char="•"/>
              <a:tabLst/>
            </a:pPr>
            <a:r>
              <a:rPr kumimoji="0" lang="fr-FR" sz="1000" b="0" i="0" u="none" strike="noStrike" cap="none" normalizeH="0" baseline="0" dirty="0" smtClean="0">
                <a:ln>
                  <a:noFill/>
                </a:ln>
                <a:solidFill>
                  <a:schemeClr val="tx1"/>
                </a:solidFill>
                <a:effectLst/>
                <a:latin typeface="Arial" pitchFamily="34" charset="0"/>
                <a:cs typeface="Arial" pitchFamily="34" charset="0"/>
                <a:hlinkClick r:id="rId18"/>
              </a:rPr>
              <a:t>TITRE II : PRÉVENTION DES RISQUES BIOLOGIQUES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pitchFamily="34" charset="0"/>
                <a:cs typeface="Arial" pitchFamily="34" charset="0"/>
              </a:rPr>
              <a:t/>
            </a:r>
            <a:br>
              <a:rPr kumimoji="0" lang="fr-FR" sz="1200" b="0" i="0" u="none" strike="noStrike" cap="none" normalizeH="0" baseline="0" dirty="0" smtClean="0">
                <a:ln>
                  <a:noFill/>
                </a:ln>
                <a:solidFill>
                  <a:schemeClr val="tx1"/>
                </a:solidFill>
                <a:effectLst/>
                <a:latin typeface="Arial" pitchFamily="34" charset="0"/>
                <a:cs typeface="Arial" pitchFamily="34" charset="0"/>
              </a:rPr>
            </a:b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38680" y="3284984"/>
            <a:ext cx="8310033" cy="50405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38681" y="4077072"/>
            <a:ext cx="8310032" cy="1058491"/>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6" name="Picture 18"/>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151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pic>
        <p:nvPicPr>
          <p:cNvPr id="1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150" y="1974967"/>
            <a:ext cx="7570788" cy="3086100"/>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7942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8313" y="717550"/>
            <a:ext cx="6961187" cy="5343525"/>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2"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6998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2" name="Rectangle 1"/>
          <p:cNvSpPr/>
          <p:nvPr/>
        </p:nvSpPr>
        <p:spPr>
          <a:xfrm>
            <a:off x="669076" y="1340768"/>
            <a:ext cx="7984306" cy="3539430"/>
          </a:xfrm>
          <a:prstGeom prst="rect">
            <a:avLst/>
          </a:prstGeom>
        </p:spPr>
        <p:txBody>
          <a:bodyPr wrap="square">
            <a:spAutoFit/>
          </a:bodyPr>
          <a:lstStyle/>
          <a:p>
            <a:pPr algn="ctr"/>
            <a:r>
              <a:rPr lang="fr-FR" sz="1200" b="1" dirty="0"/>
              <a:t>Décret n°2008-244 du 7 mars 2008 relatif au code du travail (partie réglementaire)</a:t>
            </a:r>
            <a:br>
              <a:rPr lang="fr-FR" sz="1200" b="1" dirty="0"/>
            </a:br>
            <a:r>
              <a:rPr lang="fr-FR" sz="1200" b="1" dirty="0"/>
              <a:t>Article R4424-3</a:t>
            </a:r>
          </a:p>
          <a:p>
            <a:r>
              <a:rPr lang="fr-FR" sz="1000" dirty="0"/>
              <a:t/>
            </a:r>
            <a:br>
              <a:rPr lang="fr-FR" sz="1000" dirty="0"/>
            </a:br>
            <a:r>
              <a:rPr lang="fr-FR" sz="1000" dirty="0"/>
              <a:t/>
            </a:r>
            <a:br>
              <a:rPr lang="fr-FR" sz="1000" dirty="0"/>
            </a:br>
            <a:r>
              <a:rPr lang="fr-FR" sz="1000" dirty="0"/>
              <a:t>Lorsque l'exposition des travailleurs à un agent biologique dangereux ne peut être évitée, elle est réduite en prenant les mesures suivantes :</a:t>
            </a:r>
            <a:br>
              <a:rPr lang="fr-FR" sz="1000" dirty="0"/>
            </a:br>
            <a:r>
              <a:rPr lang="fr-FR" sz="1000" dirty="0"/>
              <a:t>1° Limitation au niveau le plus bas possible du nombre de travailleurs exposés ou susceptibles de l'être ;</a:t>
            </a:r>
            <a:br>
              <a:rPr lang="fr-FR" sz="1000" dirty="0"/>
            </a:br>
            <a:r>
              <a:rPr lang="fr-FR" sz="1000" dirty="0"/>
              <a:t>2° Définition des processus de travail et des mesures de contrôle technique ou de confinement visant à éviter ou à minimiser le risque de dissémination d'agents biologiques sur le lieu de travail ;</a:t>
            </a:r>
            <a:br>
              <a:rPr lang="fr-FR" sz="1000" dirty="0"/>
            </a:br>
            <a:r>
              <a:rPr lang="fr-FR" sz="1000" dirty="0"/>
              <a:t>3° Signalisation dont les caractéristiques et les modalités sont fixées par un arrêté conjoint des ministres chargés du travail, de l'agriculture et de la santé ;</a:t>
            </a:r>
            <a:br>
              <a:rPr lang="fr-FR" sz="1000" dirty="0"/>
            </a:br>
            <a:r>
              <a:rPr lang="fr-FR" sz="1000" dirty="0"/>
              <a:t>4° Mise en œuvre de mesures de protection collective ou, lorsque l'exposition ne peut être évitée par d'autres moyens, de mesures de protection individuelle ;</a:t>
            </a:r>
            <a:br>
              <a:rPr lang="fr-FR" sz="1000" dirty="0"/>
            </a:br>
            <a:r>
              <a:rPr lang="fr-FR" sz="1000" dirty="0"/>
              <a:t>5° Mise en œuvre de mesures d'hygiène appropriées permettant de réduire ou, si possible, d'éviter le risque de dissémination d'un agent biologique hors du lieu de travail ;</a:t>
            </a:r>
            <a:br>
              <a:rPr lang="fr-FR" sz="1000" dirty="0"/>
            </a:br>
            <a:r>
              <a:rPr lang="fr-FR" sz="1000" dirty="0"/>
              <a:t>6° Etablissement de plans à mettre en œuvre en cas d'accidents impliquant des agents biologiques pathogènes ;</a:t>
            </a:r>
            <a:br>
              <a:rPr lang="fr-FR" sz="1000" dirty="0"/>
            </a:br>
            <a:r>
              <a:rPr lang="fr-FR" sz="1000" dirty="0"/>
              <a:t>7° Détection, si elle est techniquement possible, de la présence, en dehors de l'enceinte de confinement, d'agents biologiques pathogènes utilisés au travail ou, à défaut, de toute rupture de confinement ;</a:t>
            </a:r>
            <a:br>
              <a:rPr lang="fr-FR" sz="1000" dirty="0"/>
            </a:br>
            <a:r>
              <a:rPr lang="fr-FR" sz="1000" dirty="0"/>
              <a:t>8° Mise en œuvre de procédures et moyens permettant en toute sécurité, le cas échéant, après un traitement approprié, d'effectuer le tri, la collecte, le stockage, le transport et l'élimination des déchets par les travailleurs. Ces moyens comprennent, notamment, l'utilisation de récipients sûrs et identifiables ;</a:t>
            </a:r>
            <a:br>
              <a:rPr lang="fr-FR" sz="1000" dirty="0"/>
            </a:br>
            <a:r>
              <a:rPr lang="fr-FR" sz="1000" dirty="0"/>
              <a:t>9° Mise en œuvre de mesures permettant, au cours du travail, de manipuler et de transporter sans risque des agents biologiques pathogènes.</a:t>
            </a:r>
            <a:br>
              <a:rPr lang="fr-FR" sz="1000" dirty="0"/>
            </a:br>
            <a:endParaRPr lang="fr-FR" sz="1000" dirty="0"/>
          </a:p>
        </p:txBody>
      </p:sp>
      <p:sp>
        <p:nvSpPr>
          <p:cNvPr id="11"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2"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315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2" name="Rectangle 1"/>
          <p:cNvSpPr/>
          <p:nvPr/>
        </p:nvSpPr>
        <p:spPr>
          <a:xfrm>
            <a:off x="529182" y="2060848"/>
            <a:ext cx="8209160" cy="2308324"/>
          </a:xfrm>
          <a:prstGeom prst="rect">
            <a:avLst/>
          </a:prstGeom>
        </p:spPr>
        <p:txBody>
          <a:bodyPr wrap="square">
            <a:spAutoFit/>
          </a:bodyPr>
          <a:lstStyle/>
          <a:p>
            <a:pPr algn="ctr"/>
            <a:r>
              <a:rPr lang="fr-FR" sz="1200" b="1" dirty="0"/>
              <a:t>Décret n°2008-244 du 7 mars 2008 relatif au code du travail (partie réglementaire)</a:t>
            </a:r>
            <a:br>
              <a:rPr lang="fr-FR" sz="1200" b="1" dirty="0"/>
            </a:br>
            <a:r>
              <a:rPr lang="fr-FR" sz="1200" b="1" dirty="0"/>
              <a:t>Article R4424-5</a:t>
            </a:r>
          </a:p>
          <a:p>
            <a:r>
              <a:rPr lang="fr-FR" sz="1000" dirty="0"/>
              <a:t/>
            </a:r>
            <a:br>
              <a:rPr lang="fr-FR" sz="1000" dirty="0"/>
            </a:br>
            <a:r>
              <a:rPr lang="fr-FR" sz="1000" dirty="0"/>
              <a:t/>
            </a:r>
            <a:br>
              <a:rPr lang="fr-FR" sz="1000" dirty="0"/>
            </a:br>
            <a:r>
              <a:rPr lang="fr-FR" sz="1000" dirty="0"/>
              <a:t>Pour les activités qui impliquent des agents biologiques pathogènes, l'employeur :</a:t>
            </a:r>
            <a:br>
              <a:rPr lang="fr-FR" sz="1000" dirty="0"/>
            </a:br>
            <a:r>
              <a:rPr lang="fr-FR" sz="1000" dirty="0"/>
              <a:t>1° Fournit aux travailleurs des moyens de protection individuelle, notamment des vêtements de protection appropriés ;</a:t>
            </a:r>
            <a:br>
              <a:rPr lang="fr-FR" sz="1000" dirty="0"/>
            </a:br>
            <a:r>
              <a:rPr lang="fr-FR" sz="1000" dirty="0"/>
              <a:t>2° Veille à ce que les moyens de protection individuelle soient enlevés lorsque le travailleur quitte le lieu de travail ;</a:t>
            </a:r>
            <a:br>
              <a:rPr lang="fr-FR" sz="1000" dirty="0"/>
            </a:br>
            <a:r>
              <a:rPr lang="fr-FR" sz="1000" dirty="0"/>
              <a:t>3° Fait en sorte, lorsqu'ils sont réutilisables, que les moyens de protection individuelle soient rangés dans un endroit spécifique, nettoyés, désinfectés et vérifiés avant et après chaque utilisation et, s'il y a lieu, réparés ou remplacés ;</a:t>
            </a:r>
            <a:br>
              <a:rPr lang="fr-FR" sz="1000" dirty="0"/>
            </a:br>
            <a:r>
              <a:rPr lang="fr-FR" sz="1000" dirty="0"/>
              <a:t>4° Met à la disposition des travailleurs des installations sanitaires appropriées, un dispositif de lavage oculaire et des antiseptiques pour la peau ainsi que, s'il y a lieu, des collyres prescrits par le médecin du travail ;</a:t>
            </a:r>
            <a:br>
              <a:rPr lang="fr-FR" sz="1000" dirty="0"/>
            </a:br>
            <a:r>
              <a:rPr lang="fr-FR" sz="1000" dirty="0"/>
              <a:t>5° Pour les activités impliquant le prélèvement, la manipulation et le traitement d'échantillons d'origine humaine ou animale, met au point des procédures et met à disposition des travailleurs des matériels adaptés visant à minimiser les risques de contamination.</a:t>
            </a:r>
            <a:br>
              <a:rPr lang="fr-FR" sz="1000" dirty="0"/>
            </a:br>
            <a:endParaRPr lang="fr-FR" sz="1000" dirty="0"/>
          </a:p>
        </p:txBody>
      </p:sp>
      <p:sp>
        <p:nvSpPr>
          <p:cNvPr id="11"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2"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9900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a:latin typeface="Chiller" pitchFamily="82" charset="0"/>
              </a:rPr>
              <a:t>Année </a:t>
            </a:r>
            <a:r>
              <a:rPr lang="fr-FR" sz="1000" smtClean="0">
                <a:latin typeface="Chiller" pitchFamily="82" charset="0"/>
              </a:rPr>
              <a:t>2012/2013</a:t>
            </a:r>
            <a:endParaRPr lang="fr-FR" sz="1000" dirty="0">
              <a:latin typeface="Chiller" pitchFamily="82" charset="0"/>
            </a:endParaRPr>
          </a:p>
        </p:txBody>
      </p:sp>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0" name="Text Box 2"/>
          <p:cNvSpPr txBox="1">
            <a:spLocks noChangeArrowheads="1"/>
          </p:cNvSpPr>
          <p:nvPr/>
        </p:nvSpPr>
        <p:spPr bwMode="auto">
          <a:xfrm>
            <a:off x="1473200" y="1844824"/>
            <a:ext cx="60515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sz="3600" b="1" dirty="0">
                <a:solidFill>
                  <a:srgbClr val="800000"/>
                </a:solidFill>
                <a:effectLst>
                  <a:outerShdw blurRad="38100" dist="38100" dir="2700000" algn="tl">
                    <a:srgbClr val="C0C0C0"/>
                  </a:outerShdw>
                </a:effectLst>
                <a:latin typeface="Verdana" pitchFamily="34" charset="0"/>
              </a:rPr>
              <a:t>Responsabilité civile et pénale…</a:t>
            </a:r>
          </a:p>
          <a:p>
            <a:pPr algn="ctr"/>
            <a:endParaRPr lang="fr-FR" sz="3600" b="1" dirty="0">
              <a:solidFill>
                <a:srgbClr val="800000"/>
              </a:solidFill>
              <a:effectLst>
                <a:outerShdw blurRad="38100" dist="38100" dir="2700000" algn="tl">
                  <a:srgbClr val="C0C0C0"/>
                </a:outerShdw>
              </a:effectLst>
              <a:latin typeface="Verdana" pitchFamily="34" charset="0"/>
            </a:endParaRPr>
          </a:p>
          <a:p>
            <a:pPr algn="ctr"/>
            <a:r>
              <a:rPr lang="fr-FR" sz="3600" b="1" dirty="0">
                <a:solidFill>
                  <a:srgbClr val="800000"/>
                </a:solidFill>
                <a:effectLst>
                  <a:outerShdw blurRad="38100" dist="38100" dir="2700000" algn="tl">
                    <a:srgbClr val="C0C0C0"/>
                  </a:outerShdw>
                </a:effectLst>
                <a:latin typeface="Verdana" pitchFamily="34" charset="0"/>
              </a:rPr>
              <a:t>…quelques repères</a:t>
            </a:r>
          </a:p>
        </p:txBody>
      </p:sp>
      <p:pic>
        <p:nvPicPr>
          <p:cNvPr id="11"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84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0" name="Text Box 2"/>
          <p:cNvSpPr txBox="1">
            <a:spLocks noChangeArrowheads="1"/>
          </p:cNvSpPr>
          <p:nvPr/>
        </p:nvSpPr>
        <p:spPr bwMode="auto">
          <a:xfrm>
            <a:off x="925513" y="980728"/>
            <a:ext cx="753492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buFont typeface="Wingdings" pitchFamily="2" charset="2"/>
              <a:buNone/>
            </a:pPr>
            <a:r>
              <a:rPr lang="fr-FR" sz="2800" b="1" dirty="0">
                <a:effectLst>
                  <a:outerShdw blurRad="38100" dist="38100" dir="2700000" algn="tl">
                    <a:srgbClr val="C0C0C0"/>
                  </a:outerShdw>
                </a:effectLst>
                <a:latin typeface="Verdana" pitchFamily="34" charset="0"/>
              </a:rPr>
              <a:t>« Tout fonctionnaire , quel que soit son rang dans la hiérarchie, est </a:t>
            </a:r>
            <a:r>
              <a:rPr lang="fr-FR" sz="2800" b="1" dirty="0">
                <a:solidFill>
                  <a:srgbClr val="990000"/>
                </a:solidFill>
                <a:effectLst>
                  <a:outerShdw blurRad="38100" dist="38100" dir="2700000" algn="tl">
                    <a:srgbClr val="C0C0C0"/>
                  </a:outerShdw>
                </a:effectLst>
                <a:latin typeface="Verdana" pitchFamily="34" charset="0"/>
              </a:rPr>
              <a:t>responsable</a:t>
            </a:r>
            <a:r>
              <a:rPr lang="fr-FR" sz="2800" b="1" dirty="0">
                <a:effectLst>
                  <a:outerShdw blurRad="38100" dist="38100" dir="2700000" algn="tl">
                    <a:srgbClr val="C0C0C0"/>
                  </a:outerShdw>
                </a:effectLst>
                <a:latin typeface="Verdana" pitchFamily="34" charset="0"/>
              </a:rPr>
              <a:t> de l’exécution des tâches qui lui sont confiées »</a:t>
            </a:r>
          </a:p>
          <a:p>
            <a:pPr lvl="1">
              <a:buFont typeface="Wingdings" pitchFamily="2" charset="2"/>
              <a:buNone/>
            </a:pPr>
            <a:endParaRPr lang="fr-FR" sz="2800" b="1" dirty="0">
              <a:effectLst>
                <a:outerShdw blurRad="38100" dist="38100" dir="2700000" algn="tl">
                  <a:srgbClr val="C0C0C0"/>
                </a:outerShdw>
              </a:effectLst>
              <a:latin typeface="Verdana" pitchFamily="34" charset="0"/>
            </a:endParaRPr>
          </a:p>
          <a:p>
            <a:pPr lvl="1" algn="r">
              <a:buFont typeface="Wingdings" pitchFamily="2" charset="2"/>
              <a:buNone/>
            </a:pPr>
            <a:r>
              <a:rPr lang="fr-FR" sz="2000" dirty="0">
                <a:effectLst>
                  <a:outerShdw blurRad="38100" dist="38100" dir="2700000" algn="tl">
                    <a:srgbClr val="C0C0C0"/>
                  </a:outerShdw>
                </a:effectLst>
                <a:latin typeface="Verdana" pitchFamily="34" charset="0"/>
              </a:rPr>
              <a:t>Loi du 13 juillet 1983 portant droit et obligations des fonctionnaires, article 28</a:t>
            </a:r>
          </a:p>
        </p:txBody>
      </p:sp>
      <p:sp>
        <p:nvSpPr>
          <p:cNvPr id="11" name="Text Box 5"/>
          <p:cNvSpPr txBox="1">
            <a:spLocks noChangeArrowheads="1"/>
          </p:cNvSpPr>
          <p:nvPr/>
        </p:nvSpPr>
        <p:spPr bwMode="auto">
          <a:xfrm>
            <a:off x="1489075" y="4122738"/>
            <a:ext cx="7466013"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buFont typeface="Wingdings" pitchFamily="2" charset="2"/>
              <a:buNone/>
            </a:pPr>
            <a:r>
              <a:rPr lang="fr-FR" sz="2800" b="1" dirty="0">
                <a:solidFill>
                  <a:srgbClr val="990000"/>
                </a:solidFill>
                <a:effectLst>
                  <a:outerShdw blurRad="38100" dist="38100" dir="2700000" algn="tl">
                    <a:srgbClr val="C0C0C0"/>
                  </a:outerShdw>
                </a:effectLst>
                <a:latin typeface="Verdana" pitchFamily="34" charset="0"/>
              </a:rPr>
              <a:t>Responsabilité</a:t>
            </a:r>
            <a:r>
              <a:rPr lang="fr-FR" sz="2800" b="1" dirty="0">
                <a:effectLst>
                  <a:outerShdw blurRad="38100" dist="38100" dir="2700000" algn="tl">
                    <a:srgbClr val="C0C0C0"/>
                  </a:outerShdw>
                </a:effectLst>
                <a:latin typeface="Verdana" pitchFamily="34" charset="0"/>
              </a:rPr>
              <a:t>: </a:t>
            </a:r>
          </a:p>
          <a:p>
            <a:pPr lvl="1">
              <a:buFont typeface="Wingdings" pitchFamily="2" charset="2"/>
              <a:buNone/>
            </a:pPr>
            <a:r>
              <a:rPr lang="fr-FR" sz="2800" b="1" dirty="0">
                <a:effectLst>
                  <a:outerShdw blurRad="38100" dist="38100" dir="2700000" algn="tl">
                    <a:srgbClr val="C0C0C0"/>
                  </a:outerShdw>
                </a:effectLst>
                <a:latin typeface="Verdana" pitchFamily="34" charset="0"/>
              </a:rPr>
              <a:t>Obligation qui pèse sur une personne de réparer les dommages subis par une autre personne</a:t>
            </a:r>
          </a:p>
        </p:txBody>
      </p:sp>
      <p:sp>
        <p:nvSpPr>
          <p:cNvPr id="12"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127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1" name="Text Box 2"/>
          <p:cNvSpPr txBox="1">
            <a:spLocks noChangeArrowheads="1"/>
          </p:cNvSpPr>
          <p:nvPr/>
        </p:nvSpPr>
        <p:spPr bwMode="auto">
          <a:xfrm>
            <a:off x="996950" y="1235075"/>
            <a:ext cx="7466013" cy="454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buFont typeface="Wingdings" pitchFamily="2" charset="2"/>
              <a:buNone/>
            </a:pPr>
            <a:r>
              <a:rPr lang="fr-FR" sz="2800" b="1" dirty="0">
                <a:effectLst>
                  <a:outerShdw blurRad="38100" dist="38100" dir="2700000" algn="tl">
                    <a:srgbClr val="C0C0C0"/>
                  </a:outerShdw>
                </a:effectLst>
                <a:latin typeface="Verdana" pitchFamily="34" charset="0"/>
              </a:rPr>
              <a:t>Cette notion se structure autour de deux fonctions:</a:t>
            </a:r>
          </a:p>
          <a:p>
            <a:pPr lvl="1">
              <a:buFont typeface="Wingdings" pitchFamily="2" charset="2"/>
              <a:buNone/>
            </a:pPr>
            <a:endParaRPr lang="fr-FR" sz="2800" b="1" dirty="0">
              <a:effectLst>
                <a:outerShdw blurRad="38100" dist="38100" dir="2700000" algn="tl">
                  <a:srgbClr val="C0C0C0"/>
                </a:outerShdw>
              </a:effectLst>
              <a:latin typeface="Verdana" pitchFamily="34" charset="0"/>
            </a:endParaRPr>
          </a:p>
          <a:p>
            <a:pPr lvl="1">
              <a:buFont typeface="Wingdings" pitchFamily="2" charset="2"/>
              <a:buNone/>
            </a:pPr>
            <a:endParaRPr lang="fr-FR" sz="2800" b="1" dirty="0">
              <a:effectLst>
                <a:outerShdw blurRad="38100" dist="38100" dir="2700000" algn="tl">
                  <a:srgbClr val="C0C0C0"/>
                </a:outerShdw>
              </a:effectLst>
              <a:latin typeface="Verdana" pitchFamily="34" charset="0"/>
            </a:endParaRPr>
          </a:p>
          <a:p>
            <a:pPr lvl="1">
              <a:buFont typeface="Wingdings" pitchFamily="2" charset="2"/>
              <a:buChar char="Ø"/>
            </a:pPr>
            <a:r>
              <a:rPr lang="fr-FR" sz="2800" b="1" dirty="0">
                <a:effectLst>
                  <a:outerShdw blurRad="38100" dist="38100" dir="2700000" algn="tl">
                    <a:srgbClr val="C0C0C0"/>
                  </a:outerShdw>
                </a:effectLst>
                <a:latin typeface="Verdana" pitchFamily="34" charset="0"/>
              </a:rPr>
              <a:t> Une fonction de réparation</a:t>
            </a:r>
          </a:p>
          <a:p>
            <a:pPr lvl="1" algn="r">
              <a:buFont typeface="Wingdings" pitchFamily="2" charset="2"/>
              <a:buNone/>
            </a:pPr>
            <a:r>
              <a:rPr lang="fr-FR" sz="2400" dirty="0">
                <a:effectLst>
                  <a:outerShdw blurRad="38100" dist="38100" dir="2700000" algn="tl">
                    <a:srgbClr val="C0C0C0"/>
                  </a:outerShdw>
                </a:effectLst>
                <a:latin typeface="Verdana" pitchFamily="34" charset="0"/>
              </a:rPr>
              <a:t>cas de la responsabilité civile et administrative</a:t>
            </a:r>
          </a:p>
          <a:p>
            <a:pPr lvl="1">
              <a:buFont typeface="Wingdings" pitchFamily="2" charset="2"/>
              <a:buNone/>
            </a:pPr>
            <a:endParaRPr lang="fr-FR" sz="2800" b="1" dirty="0">
              <a:effectLst>
                <a:outerShdw blurRad="38100" dist="38100" dir="2700000" algn="tl">
                  <a:srgbClr val="C0C0C0"/>
                </a:outerShdw>
              </a:effectLst>
              <a:latin typeface="Verdana" pitchFamily="34" charset="0"/>
            </a:endParaRPr>
          </a:p>
          <a:p>
            <a:pPr lvl="1">
              <a:buFont typeface="Wingdings" pitchFamily="2" charset="2"/>
              <a:buChar char="Ø"/>
            </a:pPr>
            <a:r>
              <a:rPr lang="fr-FR" sz="2800" b="1" dirty="0">
                <a:effectLst>
                  <a:outerShdw blurRad="38100" dist="38100" dir="2700000" algn="tl">
                    <a:srgbClr val="C0C0C0"/>
                  </a:outerShdw>
                </a:effectLst>
                <a:latin typeface="Verdana" pitchFamily="34" charset="0"/>
              </a:rPr>
              <a:t> Une fonction punitive</a:t>
            </a:r>
          </a:p>
          <a:p>
            <a:pPr lvl="1" algn="r">
              <a:buFont typeface="Wingdings" pitchFamily="2" charset="2"/>
              <a:buNone/>
            </a:pPr>
            <a:r>
              <a:rPr lang="fr-FR" sz="2400" dirty="0">
                <a:effectLst>
                  <a:outerShdw blurRad="38100" dist="38100" dir="2700000" algn="tl">
                    <a:srgbClr val="C0C0C0"/>
                  </a:outerShdw>
                </a:effectLst>
                <a:latin typeface="Verdana" pitchFamily="34" charset="0"/>
              </a:rPr>
              <a:t>cas de la responsabilité pénale et disciplinaire</a:t>
            </a:r>
          </a:p>
        </p:txBody>
      </p:sp>
      <p:sp>
        <p:nvSpPr>
          <p:cNvPr id="12"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27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4" end="4"/>
                                            </p:txEl>
                                          </p:spTgt>
                                        </p:tgtEl>
                                        <p:attrNameLst>
                                          <p:attrName>style.visibility</p:attrName>
                                        </p:attrNameLst>
                                      </p:cBhvr>
                                      <p:to>
                                        <p:strVal val="visible"/>
                                      </p:to>
                                    </p:set>
                                    <p:animEffect transition="in" filter="fade">
                                      <p:cBhvr>
                                        <p:cTn id="10" dur="1000"/>
                                        <p:tgtEl>
                                          <p:spTgt spid="11">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animEffect transition="in" filter="fade">
                                      <p:cBhvr>
                                        <p:cTn id="15" dur="1000"/>
                                        <p:tgtEl>
                                          <p:spTgt spid="11">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7" end="7"/>
                                            </p:txEl>
                                          </p:spTgt>
                                        </p:tgtEl>
                                        <p:attrNameLst>
                                          <p:attrName>style.visibility</p:attrName>
                                        </p:attrNameLst>
                                      </p:cBhvr>
                                      <p:to>
                                        <p:strVal val="visible"/>
                                      </p:to>
                                    </p:set>
                                    <p:animEffect transition="in" filter="fade">
                                      <p:cBhvr>
                                        <p:cTn id="18"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0" name="Text Box 5"/>
          <p:cNvSpPr txBox="1">
            <a:spLocks noChangeArrowheads="1"/>
          </p:cNvSpPr>
          <p:nvPr/>
        </p:nvSpPr>
        <p:spPr bwMode="auto">
          <a:xfrm>
            <a:off x="1907704" y="690563"/>
            <a:ext cx="3111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000" b="1" dirty="0">
                <a:solidFill>
                  <a:srgbClr val="990000"/>
                </a:solidFill>
                <a:effectLst>
                  <a:outerShdw blurRad="38100" dist="38100" dir="2700000" algn="tl">
                    <a:srgbClr val="C0C0C0"/>
                  </a:outerShdw>
                </a:effectLst>
                <a:latin typeface="Verdana" pitchFamily="34" charset="0"/>
              </a:rPr>
              <a:t>Responsabilité civile</a:t>
            </a:r>
          </a:p>
        </p:txBody>
      </p:sp>
      <p:sp>
        <p:nvSpPr>
          <p:cNvPr id="11" name="Text Box 2"/>
          <p:cNvSpPr txBox="1">
            <a:spLocks noChangeArrowheads="1"/>
          </p:cNvSpPr>
          <p:nvPr/>
        </p:nvSpPr>
        <p:spPr bwMode="auto">
          <a:xfrm>
            <a:off x="722821" y="1671638"/>
            <a:ext cx="7466013"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Font typeface="Wingdings" pitchFamily="2" charset="2"/>
              <a:buNone/>
            </a:pPr>
            <a:r>
              <a:rPr lang="fr-FR" sz="2800" b="1" dirty="0">
                <a:effectLst>
                  <a:outerShdw blurRad="38100" dist="38100" dir="2700000" algn="tl">
                    <a:srgbClr val="C0C0C0"/>
                  </a:outerShdw>
                </a:effectLst>
                <a:latin typeface="Verdana" pitchFamily="34" charset="0"/>
              </a:rPr>
              <a:t>« Tout fait quelconque de l’homme qui cause à autrui</a:t>
            </a:r>
          </a:p>
          <a:p>
            <a:pPr algn="ctr">
              <a:buFont typeface="Wingdings" pitchFamily="2" charset="2"/>
              <a:buNone/>
            </a:pPr>
            <a:r>
              <a:rPr lang="fr-FR" sz="2800" b="1" dirty="0">
                <a:effectLst>
                  <a:outerShdw blurRad="38100" dist="38100" dir="2700000" algn="tl">
                    <a:srgbClr val="C0C0C0"/>
                  </a:outerShdw>
                </a:effectLst>
                <a:latin typeface="Verdana" pitchFamily="34" charset="0"/>
              </a:rPr>
              <a:t>un dommage oblige celui par la faute duquel il est arrivé à le réparer »</a:t>
            </a:r>
          </a:p>
          <a:p>
            <a:pPr algn="ctr">
              <a:buFont typeface="Wingdings" pitchFamily="2" charset="2"/>
              <a:buNone/>
            </a:pPr>
            <a:endParaRPr lang="fr-FR" sz="2800" b="1" dirty="0">
              <a:effectLst>
                <a:outerShdw blurRad="38100" dist="38100" dir="2700000" algn="tl">
                  <a:srgbClr val="C0C0C0"/>
                </a:outerShdw>
              </a:effectLst>
              <a:latin typeface="Verdana" pitchFamily="34" charset="0"/>
            </a:endParaRPr>
          </a:p>
          <a:p>
            <a:pPr algn="r">
              <a:buFont typeface="Wingdings" pitchFamily="2" charset="2"/>
              <a:buNone/>
            </a:pPr>
            <a:r>
              <a:rPr lang="fr-FR" sz="2400" dirty="0">
                <a:effectLst>
                  <a:outerShdw blurRad="38100" dist="38100" dir="2700000" algn="tl">
                    <a:srgbClr val="C0C0C0"/>
                  </a:outerShdw>
                </a:effectLst>
                <a:latin typeface="Verdana" pitchFamily="34" charset="0"/>
              </a:rPr>
              <a:t>Principe posé à l’article 1382 du Code civil</a:t>
            </a:r>
          </a:p>
          <a:p>
            <a:pPr lvl="1">
              <a:buFont typeface="Wingdings" pitchFamily="2" charset="2"/>
              <a:buChar char="Ø"/>
            </a:pPr>
            <a:endParaRPr lang="fr-FR" sz="2400" dirty="0">
              <a:effectLst>
                <a:outerShdw blurRad="38100" dist="38100" dir="2700000" algn="tl">
                  <a:srgbClr val="C0C0C0"/>
                </a:outerShdw>
              </a:effectLst>
              <a:latin typeface="Verdana" pitchFamily="34" charset="0"/>
            </a:endParaRPr>
          </a:p>
        </p:txBody>
      </p:sp>
      <p:sp>
        <p:nvSpPr>
          <p:cNvPr id="12"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903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0" name="Text Box 5"/>
          <p:cNvSpPr txBox="1">
            <a:spLocks noChangeArrowheads="1"/>
          </p:cNvSpPr>
          <p:nvPr/>
        </p:nvSpPr>
        <p:spPr bwMode="auto">
          <a:xfrm>
            <a:off x="1547813" y="77788"/>
            <a:ext cx="3111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000" b="1" dirty="0">
                <a:solidFill>
                  <a:srgbClr val="990000"/>
                </a:solidFill>
                <a:effectLst>
                  <a:outerShdw blurRad="38100" dist="38100" dir="2700000" algn="tl">
                    <a:srgbClr val="C0C0C0"/>
                  </a:outerShdw>
                </a:effectLst>
                <a:latin typeface="Verdana" pitchFamily="34" charset="0"/>
              </a:rPr>
              <a:t>Responsabilité civile</a:t>
            </a:r>
          </a:p>
        </p:txBody>
      </p:sp>
      <p:sp>
        <p:nvSpPr>
          <p:cNvPr id="11" name="Text Box 2"/>
          <p:cNvSpPr txBox="1">
            <a:spLocks noChangeArrowheads="1"/>
          </p:cNvSpPr>
          <p:nvPr/>
        </p:nvSpPr>
        <p:spPr bwMode="auto">
          <a:xfrm>
            <a:off x="1435100" y="693738"/>
            <a:ext cx="7708900"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pPr>
            <a:r>
              <a:rPr lang="fr-FR" sz="2400" b="1" dirty="0">
                <a:effectLst>
                  <a:outerShdw blurRad="38100" dist="38100" dir="2700000" algn="tl">
                    <a:srgbClr val="C0C0C0"/>
                  </a:outerShdw>
                </a:effectLst>
                <a:latin typeface="Verdana" pitchFamily="34" charset="0"/>
              </a:rPr>
              <a:t>Trois conditions à réunir pour mettre en </a:t>
            </a:r>
            <a:r>
              <a:rPr lang="fr-FR" sz="2400" b="1" dirty="0" smtClean="0">
                <a:effectLst>
                  <a:outerShdw blurRad="38100" dist="38100" dir="2700000" algn="tl">
                    <a:srgbClr val="C0C0C0"/>
                  </a:outerShdw>
                </a:effectLst>
                <a:latin typeface="Verdana" pitchFamily="34" charset="0"/>
              </a:rPr>
              <a:t>œuvre </a:t>
            </a:r>
            <a:r>
              <a:rPr lang="fr-FR" sz="2400" b="1" dirty="0">
                <a:effectLst>
                  <a:outerShdw blurRad="38100" dist="38100" dir="2700000" algn="tl">
                    <a:srgbClr val="C0C0C0"/>
                  </a:outerShdw>
                </a:effectLst>
                <a:latin typeface="Verdana" pitchFamily="34" charset="0"/>
              </a:rPr>
              <a:t>la responsabilité civile délictuelle d’une personne :</a:t>
            </a:r>
          </a:p>
          <a:p>
            <a:pPr>
              <a:buFont typeface="Wingdings" pitchFamily="2" charset="2"/>
              <a:buChar char="Ø"/>
            </a:pPr>
            <a:endParaRPr lang="fr-FR" sz="2400" dirty="0">
              <a:effectLst>
                <a:outerShdw blurRad="38100" dist="38100" dir="2700000" algn="tl">
                  <a:srgbClr val="C0C0C0"/>
                </a:outerShdw>
              </a:effectLst>
              <a:latin typeface="Verdana" pitchFamily="34" charset="0"/>
            </a:endParaRPr>
          </a:p>
          <a:p>
            <a:pPr>
              <a:buFont typeface="Wingdings" pitchFamily="2" charset="2"/>
              <a:buChar char="Ø"/>
            </a:pPr>
            <a:r>
              <a:rPr lang="fr-FR" sz="2000" dirty="0">
                <a:effectLst>
                  <a:outerShdw blurRad="38100" dist="38100" dir="2700000" algn="tl">
                    <a:srgbClr val="C0C0C0"/>
                  </a:outerShdw>
                </a:effectLst>
                <a:latin typeface="Verdana" pitchFamily="34" charset="0"/>
              </a:rPr>
              <a:t> Un </a:t>
            </a:r>
            <a:r>
              <a:rPr lang="fr-FR" sz="2000" b="1" dirty="0">
                <a:effectLst>
                  <a:outerShdw blurRad="38100" dist="38100" dir="2700000" algn="tl">
                    <a:srgbClr val="C0C0C0"/>
                  </a:outerShdw>
                </a:effectLst>
                <a:latin typeface="Verdana" pitchFamily="34" charset="0"/>
              </a:rPr>
              <a:t>dommage</a:t>
            </a:r>
            <a:r>
              <a:rPr lang="fr-FR" sz="2000" dirty="0">
                <a:effectLst>
                  <a:outerShdw blurRad="38100" dist="38100" dir="2700000" algn="tl">
                    <a:srgbClr val="C0C0C0"/>
                  </a:outerShdw>
                </a:effectLst>
                <a:latin typeface="Verdana" pitchFamily="34" charset="0"/>
              </a:rPr>
              <a:t> (préjudice): il doit être certain, direct et déterminé pour pouvoir être réparable</a:t>
            </a:r>
          </a:p>
          <a:p>
            <a:pPr>
              <a:buFont typeface="Wingdings" pitchFamily="2" charset="2"/>
              <a:buChar char="Ø"/>
            </a:pPr>
            <a:endParaRPr lang="fr-FR" sz="2000" dirty="0">
              <a:effectLst>
                <a:outerShdw blurRad="38100" dist="38100" dir="2700000" algn="tl">
                  <a:srgbClr val="C0C0C0"/>
                </a:outerShdw>
              </a:effectLst>
              <a:latin typeface="Verdana" pitchFamily="34" charset="0"/>
            </a:endParaRPr>
          </a:p>
          <a:p>
            <a:pPr>
              <a:buFont typeface="Wingdings" pitchFamily="2" charset="2"/>
              <a:buChar char="Ø"/>
            </a:pPr>
            <a:r>
              <a:rPr lang="fr-FR" sz="2000" dirty="0">
                <a:effectLst>
                  <a:outerShdw blurRad="38100" dist="38100" dir="2700000" algn="tl">
                    <a:srgbClr val="C0C0C0"/>
                  </a:outerShdw>
                </a:effectLst>
                <a:latin typeface="Verdana" pitchFamily="34" charset="0"/>
              </a:rPr>
              <a:t> Un </a:t>
            </a:r>
            <a:r>
              <a:rPr lang="fr-FR" sz="2000" b="1" dirty="0">
                <a:effectLst>
                  <a:outerShdw blurRad="38100" dist="38100" dir="2700000" algn="tl">
                    <a:srgbClr val="C0C0C0"/>
                  </a:outerShdw>
                </a:effectLst>
                <a:latin typeface="Verdana" pitchFamily="34" charset="0"/>
              </a:rPr>
              <a:t>fait générateur</a:t>
            </a:r>
            <a:r>
              <a:rPr lang="fr-FR" sz="2000" dirty="0">
                <a:effectLst>
                  <a:outerShdw blurRad="38100" dist="38100" dir="2700000" algn="tl">
                    <a:srgbClr val="C0C0C0"/>
                  </a:outerShdw>
                </a:effectLst>
                <a:latin typeface="Verdana" pitchFamily="34" charset="0"/>
              </a:rPr>
              <a:t> qui peut être fondé sur la faute ou le risque:</a:t>
            </a:r>
          </a:p>
          <a:p>
            <a:pPr lvl="1">
              <a:buFont typeface="Wingdings" pitchFamily="2" charset="2"/>
              <a:buChar char="ü"/>
            </a:pPr>
            <a:r>
              <a:rPr lang="fr-FR" dirty="0">
                <a:effectLst>
                  <a:outerShdw blurRad="38100" dist="38100" dir="2700000" algn="tl">
                    <a:srgbClr val="C0C0C0"/>
                  </a:outerShdw>
                </a:effectLst>
                <a:latin typeface="Verdana" pitchFamily="34" charset="0"/>
              </a:rPr>
              <a:t> Faute : agissement, abstention, négligence ou imprudence. Faute volontaire ou involontaire. La victime doit prouver la faute.</a:t>
            </a:r>
          </a:p>
          <a:p>
            <a:pPr lvl="1">
              <a:buFont typeface="Wingdings" pitchFamily="2" charset="2"/>
              <a:buChar char="ü"/>
            </a:pPr>
            <a:r>
              <a:rPr lang="fr-FR" dirty="0">
                <a:effectLst>
                  <a:outerShdw blurRad="38100" dist="38100" dir="2700000" algn="tl">
                    <a:srgbClr val="C0C0C0"/>
                  </a:outerShdw>
                </a:effectLst>
                <a:latin typeface="Verdana" pitchFamily="34" charset="0"/>
              </a:rPr>
              <a:t> Risque : celui qui met en </a:t>
            </a:r>
            <a:r>
              <a:rPr lang="fr-FR" dirty="0" err="1">
                <a:effectLst>
                  <a:outerShdw blurRad="38100" dist="38100" dir="2700000" algn="tl">
                    <a:srgbClr val="C0C0C0"/>
                  </a:outerShdw>
                </a:effectLst>
                <a:latin typeface="Verdana" pitchFamily="34" charset="0"/>
              </a:rPr>
              <a:t>oeuvre</a:t>
            </a:r>
            <a:r>
              <a:rPr lang="fr-FR" dirty="0">
                <a:effectLst>
                  <a:outerShdw blurRad="38100" dist="38100" dir="2700000" algn="tl">
                    <a:srgbClr val="C0C0C0"/>
                  </a:outerShdw>
                </a:effectLst>
                <a:latin typeface="Verdana" pitchFamily="34" charset="0"/>
              </a:rPr>
              <a:t> une chose considérée comme dangereuse doit supporter la réparation de l’éventuel dommage.</a:t>
            </a:r>
          </a:p>
          <a:p>
            <a:pPr lvl="1">
              <a:buFont typeface="Wingdings" pitchFamily="2" charset="2"/>
              <a:buChar char="ü"/>
            </a:pPr>
            <a:endParaRPr lang="fr-FR" dirty="0">
              <a:effectLst>
                <a:outerShdw blurRad="38100" dist="38100" dir="2700000" algn="tl">
                  <a:srgbClr val="C0C0C0"/>
                </a:outerShdw>
              </a:effectLst>
              <a:latin typeface="Verdana" pitchFamily="34" charset="0"/>
            </a:endParaRPr>
          </a:p>
          <a:p>
            <a:pPr>
              <a:buFont typeface="Wingdings" pitchFamily="2" charset="2"/>
              <a:buChar char="Ø"/>
            </a:pPr>
            <a:r>
              <a:rPr lang="fr-FR" sz="2000" dirty="0">
                <a:effectLst>
                  <a:outerShdw blurRad="38100" dist="38100" dir="2700000" algn="tl">
                    <a:srgbClr val="C0C0C0"/>
                  </a:outerShdw>
                </a:effectLst>
                <a:latin typeface="Verdana" pitchFamily="34" charset="0"/>
              </a:rPr>
              <a:t> Un </a:t>
            </a:r>
            <a:r>
              <a:rPr lang="fr-FR" sz="2000" b="1" dirty="0">
                <a:effectLst>
                  <a:outerShdw blurRad="38100" dist="38100" dir="2700000" algn="tl">
                    <a:srgbClr val="C0C0C0"/>
                  </a:outerShdw>
                </a:effectLst>
                <a:latin typeface="Verdana" pitchFamily="34" charset="0"/>
              </a:rPr>
              <a:t>lien de causalité</a:t>
            </a:r>
            <a:r>
              <a:rPr lang="fr-FR" sz="2000" dirty="0">
                <a:effectLst>
                  <a:outerShdw blurRad="38100" dist="38100" dir="2700000" algn="tl">
                    <a:srgbClr val="C0C0C0"/>
                  </a:outerShdw>
                </a:effectLst>
                <a:latin typeface="Verdana" pitchFamily="34" charset="0"/>
              </a:rPr>
              <a:t> : lien entre le fait générateur et le </a:t>
            </a:r>
            <a:r>
              <a:rPr lang="fr-FR" sz="2000" dirty="0" smtClean="0">
                <a:effectLst>
                  <a:outerShdw blurRad="38100" dist="38100" dir="2700000" algn="tl">
                    <a:srgbClr val="C0C0C0"/>
                  </a:outerShdw>
                </a:effectLst>
                <a:latin typeface="Verdana" pitchFamily="34" charset="0"/>
              </a:rPr>
              <a:t>préjudice</a:t>
            </a:r>
            <a:endParaRPr lang="fr-FR" sz="2000" dirty="0">
              <a:effectLst>
                <a:outerShdw blurRad="38100" dist="38100" dir="2700000" algn="tl">
                  <a:srgbClr val="C0C0C0"/>
                </a:outerShdw>
              </a:effectLst>
              <a:latin typeface="Verdana" pitchFamily="34" charset="0"/>
            </a:endParaRPr>
          </a:p>
        </p:txBody>
      </p:sp>
      <p:sp>
        <p:nvSpPr>
          <p:cNvPr id="12"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8526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0" name="Rectangle 2"/>
          <p:cNvSpPr>
            <a:spLocks noChangeArrowheads="1"/>
          </p:cNvSpPr>
          <p:nvPr/>
        </p:nvSpPr>
        <p:spPr bwMode="auto">
          <a:xfrm>
            <a:off x="1042988" y="1556792"/>
            <a:ext cx="74168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400" b="1" dirty="0">
                <a:effectLst>
                  <a:outerShdw blurRad="38100" dist="38100" dir="2700000" algn="tl">
                    <a:srgbClr val="C0C0C0"/>
                  </a:outerShdw>
                </a:effectLst>
                <a:latin typeface="Verdana" pitchFamily="34" charset="0"/>
              </a:rPr>
              <a:t>Aujourd’hui en terme de droit on a une double exigence :</a:t>
            </a:r>
          </a:p>
          <a:p>
            <a:endParaRPr lang="fr-FR" sz="2400" b="1" dirty="0">
              <a:effectLst>
                <a:outerShdw blurRad="38100" dist="38100" dir="2700000" algn="tl">
                  <a:srgbClr val="C0C0C0"/>
                </a:outerShdw>
              </a:effectLst>
              <a:latin typeface="Verdana" pitchFamily="34" charset="0"/>
            </a:endParaRPr>
          </a:p>
          <a:p>
            <a:pPr>
              <a:buFont typeface="Wingdings" pitchFamily="2" charset="2"/>
              <a:buChar char="Ø"/>
            </a:pPr>
            <a:r>
              <a:rPr lang="fr-FR" sz="2400" b="1" dirty="0">
                <a:effectLst>
                  <a:outerShdw blurRad="38100" dist="38100" dir="2700000" algn="tl">
                    <a:srgbClr val="C0C0C0"/>
                  </a:outerShdw>
                </a:effectLst>
                <a:latin typeface="Verdana" pitchFamily="34" charset="0"/>
              </a:rPr>
              <a:t> Une nécessaire </a:t>
            </a:r>
            <a:r>
              <a:rPr lang="fr-FR" sz="2400" b="1" dirty="0">
                <a:solidFill>
                  <a:srgbClr val="800000"/>
                </a:solidFill>
                <a:effectLst>
                  <a:outerShdw blurRad="38100" dist="38100" dir="2700000" algn="tl">
                    <a:srgbClr val="C0C0C0"/>
                  </a:outerShdw>
                </a:effectLst>
                <a:latin typeface="Verdana" pitchFamily="34" charset="0"/>
              </a:rPr>
              <a:t>évaluation des risques</a:t>
            </a:r>
          </a:p>
          <a:p>
            <a:pPr>
              <a:buFont typeface="Wingdings" pitchFamily="2" charset="2"/>
              <a:buChar char="Ø"/>
            </a:pPr>
            <a:endParaRPr lang="fr-FR" sz="2400" b="1" dirty="0">
              <a:effectLst>
                <a:outerShdw blurRad="38100" dist="38100" dir="2700000" algn="tl">
                  <a:srgbClr val="C0C0C0"/>
                </a:outerShdw>
              </a:effectLst>
              <a:latin typeface="Verdana" pitchFamily="34" charset="0"/>
            </a:endParaRPr>
          </a:p>
          <a:p>
            <a:pPr>
              <a:buFont typeface="Wingdings" pitchFamily="2" charset="2"/>
              <a:buChar char="Ø"/>
            </a:pPr>
            <a:r>
              <a:rPr lang="fr-FR" sz="2400" b="1" dirty="0">
                <a:effectLst>
                  <a:outerShdw blurRad="38100" dist="38100" dir="2700000" algn="tl">
                    <a:srgbClr val="C0C0C0"/>
                  </a:outerShdw>
                </a:effectLst>
                <a:latin typeface="Verdana" pitchFamily="34" charset="0"/>
              </a:rPr>
              <a:t> Une nécessaire </a:t>
            </a:r>
            <a:r>
              <a:rPr lang="fr-FR" sz="2400" b="1" dirty="0">
                <a:solidFill>
                  <a:srgbClr val="800000"/>
                </a:solidFill>
                <a:effectLst>
                  <a:outerShdw blurRad="38100" dist="38100" dir="2700000" algn="tl">
                    <a:srgbClr val="C0C0C0"/>
                  </a:outerShdw>
                </a:effectLst>
                <a:latin typeface="Verdana" pitchFamily="34" charset="0"/>
              </a:rPr>
              <a:t>obligation de résultats</a:t>
            </a:r>
          </a:p>
          <a:p>
            <a:endParaRPr lang="fr-FR" sz="2400" b="1" dirty="0">
              <a:effectLst>
                <a:outerShdw blurRad="38100" dist="38100" dir="2700000" algn="tl">
                  <a:srgbClr val="C0C0C0"/>
                </a:outerShdw>
              </a:effectLst>
              <a:latin typeface="Verdana" pitchFamily="34" charset="0"/>
            </a:endParaRPr>
          </a:p>
          <a:p>
            <a:endParaRPr lang="fr-FR" sz="2400" b="1" dirty="0">
              <a:effectLst>
                <a:outerShdw blurRad="38100" dist="38100" dir="2700000" algn="tl">
                  <a:srgbClr val="C0C0C0"/>
                </a:outerShdw>
              </a:effectLst>
              <a:latin typeface="Verdana" pitchFamily="34" charset="0"/>
            </a:endParaRPr>
          </a:p>
          <a:p>
            <a:pPr algn="ctr"/>
            <a:r>
              <a:rPr lang="fr-FR" sz="2400" b="1" dirty="0">
                <a:effectLst>
                  <a:outerShdw blurRad="38100" dist="38100" dir="2700000" algn="tl">
                    <a:srgbClr val="C0C0C0"/>
                  </a:outerShdw>
                </a:effectLst>
                <a:latin typeface="Verdana" pitchFamily="34" charset="0"/>
              </a:rPr>
              <a:t>Construire une prévention, ce n’est pas seulement appliquer des textes</a:t>
            </a:r>
          </a:p>
        </p:txBody>
      </p:sp>
      <p:sp>
        <p:nvSpPr>
          <p:cNvPr id="11"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2"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849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0" name="Text Box 5"/>
          <p:cNvSpPr txBox="1">
            <a:spLocks noChangeArrowheads="1"/>
          </p:cNvSpPr>
          <p:nvPr/>
        </p:nvSpPr>
        <p:spPr bwMode="auto">
          <a:xfrm>
            <a:off x="1547813" y="77788"/>
            <a:ext cx="33194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000" b="1" dirty="0">
                <a:solidFill>
                  <a:srgbClr val="990000"/>
                </a:solidFill>
                <a:effectLst>
                  <a:outerShdw blurRad="38100" dist="38100" dir="2700000" algn="tl">
                    <a:srgbClr val="C0C0C0"/>
                  </a:outerShdw>
                </a:effectLst>
                <a:latin typeface="Verdana" pitchFamily="34" charset="0"/>
              </a:rPr>
              <a:t>Responsabilité pénale</a:t>
            </a:r>
          </a:p>
        </p:txBody>
      </p:sp>
      <p:sp>
        <p:nvSpPr>
          <p:cNvPr id="11" name="Text Box 2"/>
          <p:cNvSpPr txBox="1">
            <a:spLocks noChangeArrowheads="1"/>
          </p:cNvSpPr>
          <p:nvPr/>
        </p:nvSpPr>
        <p:spPr bwMode="auto">
          <a:xfrm>
            <a:off x="1489075" y="858838"/>
            <a:ext cx="7466013" cy="487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Font typeface="Wingdings" pitchFamily="2" charset="2"/>
              <a:buNone/>
            </a:pPr>
            <a:r>
              <a:rPr lang="fr-FR" sz="2800" b="1" dirty="0">
                <a:effectLst>
                  <a:outerShdw blurRad="38100" dist="38100" dir="2700000" algn="tl">
                    <a:srgbClr val="C0C0C0"/>
                  </a:outerShdw>
                </a:effectLst>
                <a:latin typeface="Verdana" pitchFamily="34" charset="0"/>
              </a:rPr>
              <a:t>Sanction de la personne responsable</a:t>
            </a:r>
          </a:p>
          <a:p>
            <a:pPr algn="ctr">
              <a:buFont typeface="Wingdings" pitchFamily="2" charset="2"/>
              <a:buNone/>
            </a:pPr>
            <a:endParaRPr lang="fr-FR" sz="2800" b="1" dirty="0">
              <a:effectLst>
                <a:outerShdw blurRad="38100" dist="38100" dir="2700000" algn="tl">
                  <a:srgbClr val="C0C0C0"/>
                </a:outerShdw>
              </a:effectLst>
              <a:latin typeface="Verdana" pitchFamily="34" charset="0"/>
            </a:endParaRPr>
          </a:p>
          <a:p>
            <a:pPr algn="ctr">
              <a:buFont typeface="Wingdings" pitchFamily="2" charset="2"/>
              <a:buNone/>
            </a:pPr>
            <a:r>
              <a:rPr lang="fr-FR" dirty="0">
                <a:effectLst>
                  <a:outerShdw blurRad="38100" dist="38100" dir="2700000" algn="tl">
                    <a:srgbClr val="C0C0C0"/>
                  </a:outerShdw>
                </a:effectLst>
                <a:latin typeface="Verdana" pitchFamily="34" charset="0"/>
              </a:rPr>
              <a:t>« nul n’est responsable pénalement que de son propre fait »</a:t>
            </a:r>
          </a:p>
          <a:p>
            <a:pPr algn="ctr">
              <a:buFont typeface="Wingdings" pitchFamily="2" charset="2"/>
              <a:buNone/>
            </a:pPr>
            <a:r>
              <a:rPr lang="fr-FR" dirty="0">
                <a:effectLst>
                  <a:outerShdw blurRad="38100" dist="38100" dir="2700000" algn="tl">
                    <a:srgbClr val="C0C0C0"/>
                  </a:outerShdw>
                </a:effectLst>
                <a:latin typeface="Verdana" pitchFamily="34" charset="0"/>
              </a:rPr>
              <a:t>(article 121-1 du code pénal)</a:t>
            </a:r>
          </a:p>
          <a:p>
            <a:pPr algn="r">
              <a:buFont typeface="Wingdings" pitchFamily="2" charset="2"/>
              <a:buNone/>
            </a:pPr>
            <a:endParaRPr lang="fr-FR" sz="2400" dirty="0">
              <a:effectLst>
                <a:outerShdw blurRad="38100" dist="38100" dir="2700000" algn="tl">
                  <a:srgbClr val="C0C0C0"/>
                </a:outerShdw>
              </a:effectLst>
              <a:latin typeface="Verdana" pitchFamily="34" charset="0"/>
            </a:endParaRPr>
          </a:p>
          <a:p>
            <a:pPr algn="ctr">
              <a:buFont typeface="Wingdings" pitchFamily="2" charset="2"/>
              <a:buNone/>
            </a:pPr>
            <a:r>
              <a:rPr lang="fr-FR" sz="2000" i="1" dirty="0">
                <a:effectLst>
                  <a:outerShdw blurRad="38100" dist="38100" dir="2700000" algn="tl">
                    <a:srgbClr val="C0C0C0"/>
                  </a:outerShdw>
                </a:effectLst>
                <a:latin typeface="Verdana" pitchFamily="34" charset="0"/>
              </a:rPr>
              <a:t>Il n’existe pas de responsabilité pénale du fait d’autrui</a:t>
            </a:r>
          </a:p>
          <a:p>
            <a:pPr algn="ctr">
              <a:buFont typeface="Wingdings" pitchFamily="2" charset="2"/>
              <a:buNone/>
            </a:pPr>
            <a:endParaRPr lang="fr-FR" sz="2000" i="1" dirty="0">
              <a:effectLst>
                <a:outerShdw blurRad="38100" dist="38100" dir="2700000" algn="tl">
                  <a:srgbClr val="C0C0C0"/>
                </a:outerShdw>
              </a:effectLst>
              <a:latin typeface="Verdana" pitchFamily="34" charset="0"/>
            </a:endParaRPr>
          </a:p>
          <a:p>
            <a:pPr algn="ctr">
              <a:buFont typeface="Wingdings" pitchFamily="2" charset="2"/>
              <a:buNone/>
            </a:pPr>
            <a:r>
              <a:rPr lang="fr-FR" sz="2000" b="1" dirty="0">
                <a:effectLst>
                  <a:outerShdw blurRad="38100" dist="38100" dir="2700000" algn="tl">
                    <a:srgbClr val="C0C0C0"/>
                  </a:outerShdw>
                </a:effectLst>
                <a:latin typeface="Verdana" pitchFamily="34" charset="0"/>
              </a:rPr>
              <a:t>De plus</a:t>
            </a:r>
          </a:p>
          <a:p>
            <a:pPr algn="ctr">
              <a:buFont typeface="Wingdings" pitchFamily="2" charset="2"/>
              <a:buNone/>
            </a:pPr>
            <a:endParaRPr lang="fr-FR" sz="2000" b="1" dirty="0">
              <a:effectLst>
                <a:outerShdw blurRad="38100" dist="38100" dir="2700000" algn="tl">
                  <a:srgbClr val="C0C0C0"/>
                </a:outerShdw>
              </a:effectLst>
              <a:latin typeface="Verdana" pitchFamily="34" charset="0"/>
            </a:endParaRPr>
          </a:p>
          <a:p>
            <a:pPr algn="ctr">
              <a:buFont typeface="Wingdings" pitchFamily="2" charset="2"/>
              <a:buNone/>
            </a:pPr>
            <a:r>
              <a:rPr lang="fr-FR" dirty="0">
                <a:effectLst>
                  <a:outerShdw blurRad="38100" dist="38100" dir="2700000" algn="tl">
                    <a:srgbClr val="C0C0C0"/>
                  </a:outerShdw>
                </a:effectLst>
                <a:latin typeface="Verdana" pitchFamily="34" charset="0"/>
              </a:rPr>
              <a:t>« toute faute commise par un fonctionnaire dans l’exécution ou à l’occasion de ses fonctions, l’expose à une sanction</a:t>
            </a:r>
          </a:p>
          <a:p>
            <a:pPr algn="ctr">
              <a:buFont typeface="Wingdings" pitchFamily="2" charset="2"/>
              <a:buNone/>
            </a:pPr>
            <a:r>
              <a:rPr lang="fr-FR" dirty="0">
                <a:effectLst>
                  <a:outerShdw blurRad="38100" dist="38100" dir="2700000" algn="tl">
                    <a:srgbClr val="C0C0C0"/>
                  </a:outerShdw>
                </a:effectLst>
                <a:latin typeface="Verdana" pitchFamily="34" charset="0"/>
              </a:rPr>
              <a:t>disciplinaire sans préjudice, le cas échéant, des peines prévues par la loi pénale »</a:t>
            </a:r>
          </a:p>
          <a:p>
            <a:pPr algn="ctr">
              <a:buFont typeface="Wingdings" pitchFamily="2" charset="2"/>
              <a:buNone/>
            </a:pPr>
            <a:r>
              <a:rPr lang="fr-FR" dirty="0">
                <a:effectLst>
                  <a:outerShdw blurRad="38100" dist="38100" dir="2700000" algn="tl">
                    <a:srgbClr val="C0C0C0"/>
                  </a:outerShdw>
                </a:effectLst>
                <a:latin typeface="Verdana" pitchFamily="34" charset="0"/>
              </a:rPr>
              <a:t>(loi du 13 juillet 1983 article 29)</a:t>
            </a:r>
          </a:p>
        </p:txBody>
      </p:sp>
      <p:sp>
        <p:nvSpPr>
          <p:cNvPr id="12"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798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3" end="3"/>
                                            </p:txEl>
                                          </p:spTgt>
                                        </p:tgtEl>
                                        <p:attrNameLst>
                                          <p:attrName>style.visibility</p:attrName>
                                        </p:attrNameLst>
                                      </p:cBhvr>
                                      <p:to>
                                        <p:strVal val="visible"/>
                                      </p:to>
                                    </p:set>
                                    <p:animEffect transition="in" filter="fade">
                                      <p:cBhvr>
                                        <p:cTn id="10" dur="1000"/>
                                        <p:tgtEl>
                                          <p:spTgt spid="1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xEl>
                                              <p:pRg st="5" end="5"/>
                                            </p:txEl>
                                          </p:spTgt>
                                        </p:tgtEl>
                                        <p:attrNameLst>
                                          <p:attrName>style.visibility</p:attrName>
                                        </p:attrNameLst>
                                      </p:cBhvr>
                                      <p:to>
                                        <p:strVal val="visible"/>
                                      </p:to>
                                    </p:set>
                                    <p:animEffect transition="in" filter="fade">
                                      <p:cBhvr>
                                        <p:cTn id="13" dur="1000"/>
                                        <p:tgtEl>
                                          <p:spTgt spid="11">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xEl>
                                              <p:pRg st="7" end="7"/>
                                            </p:txEl>
                                          </p:spTgt>
                                        </p:tgtEl>
                                        <p:attrNameLst>
                                          <p:attrName>style.visibility</p:attrName>
                                        </p:attrNameLst>
                                      </p:cBhvr>
                                      <p:to>
                                        <p:strVal val="visible"/>
                                      </p:to>
                                    </p:set>
                                    <p:animEffect transition="in" filter="fade">
                                      <p:cBhvr>
                                        <p:cTn id="18" dur="1000"/>
                                        <p:tgtEl>
                                          <p:spTgt spid="11">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9" end="9"/>
                                            </p:txEl>
                                          </p:spTgt>
                                        </p:tgtEl>
                                        <p:attrNameLst>
                                          <p:attrName>style.visibility</p:attrName>
                                        </p:attrNameLst>
                                      </p:cBhvr>
                                      <p:to>
                                        <p:strVal val="visible"/>
                                      </p:to>
                                    </p:set>
                                    <p:animEffect transition="in" filter="fade">
                                      <p:cBhvr>
                                        <p:cTn id="21" dur="1000"/>
                                        <p:tgtEl>
                                          <p:spTgt spid="11">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xEl>
                                              <p:pRg st="10" end="10"/>
                                            </p:txEl>
                                          </p:spTgt>
                                        </p:tgtEl>
                                        <p:attrNameLst>
                                          <p:attrName>style.visibility</p:attrName>
                                        </p:attrNameLst>
                                      </p:cBhvr>
                                      <p:to>
                                        <p:strVal val="visible"/>
                                      </p:to>
                                    </p:set>
                                    <p:animEffect transition="in" filter="fade">
                                      <p:cBhvr>
                                        <p:cTn id="24" dur="1000"/>
                                        <p:tgtEl>
                                          <p:spTgt spid="11">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1" end="11"/>
                                            </p:txEl>
                                          </p:spTgt>
                                        </p:tgtEl>
                                        <p:attrNameLst>
                                          <p:attrName>style.visibility</p:attrName>
                                        </p:attrNameLst>
                                      </p:cBhvr>
                                      <p:to>
                                        <p:strVal val="visible"/>
                                      </p:to>
                                    </p:set>
                                    <p:animEffect transition="in" filter="fade">
                                      <p:cBhvr>
                                        <p:cTn id="27"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endParaRPr lang="fr-FR" dirty="0" smtClean="0"/>
          </a:p>
        </p:txBody>
      </p:sp>
      <p:sp>
        <p:nvSpPr>
          <p:cNvPr id="10" name="Text Box 3"/>
          <p:cNvSpPr txBox="1">
            <a:spLocks noChangeArrowheads="1"/>
          </p:cNvSpPr>
          <p:nvPr/>
        </p:nvSpPr>
        <p:spPr bwMode="auto">
          <a:xfrm>
            <a:off x="1908175" y="871538"/>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000" b="1" dirty="0">
                <a:effectLst>
                  <a:outerShdw blurRad="38100" dist="38100" dir="2700000" algn="tl">
                    <a:srgbClr val="C0C0C0"/>
                  </a:outerShdw>
                </a:effectLst>
                <a:latin typeface="Verdana" pitchFamily="34" charset="0"/>
              </a:rPr>
              <a:t>Organisation hiérarchisée des règles de droit</a:t>
            </a:r>
          </a:p>
        </p:txBody>
      </p:sp>
      <p:sp>
        <p:nvSpPr>
          <p:cNvPr id="11" name="Rectangle 4"/>
          <p:cNvSpPr>
            <a:spLocks noChangeArrowheads="1"/>
          </p:cNvSpPr>
          <p:nvPr/>
        </p:nvSpPr>
        <p:spPr bwMode="auto">
          <a:xfrm>
            <a:off x="4208463" y="1989138"/>
            <a:ext cx="1944687"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sz="1600" b="1" dirty="0">
                <a:effectLst>
                  <a:outerShdw blurRad="38100" dist="38100" dir="2700000" algn="tl">
                    <a:srgbClr val="FFFFFF"/>
                  </a:outerShdw>
                </a:effectLst>
                <a:latin typeface="Verdana" pitchFamily="34" charset="0"/>
              </a:rPr>
              <a:t>Constitution</a:t>
            </a:r>
          </a:p>
        </p:txBody>
      </p:sp>
      <p:sp>
        <p:nvSpPr>
          <p:cNvPr id="12" name="Rectangle 6"/>
          <p:cNvSpPr>
            <a:spLocks noChangeArrowheads="1"/>
          </p:cNvSpPr>
          <p:nvPr/>
        </p:nvSpPr>
        <p:spPr bwMode="auto">
          <a:xfrm>
            <a:off x="3487738" y="2636838"/>
            <a:ext cx="3382962"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sz="1600" dirty="0">
                <a:effectLst>
                  <a:outerShdw blurRad="38100" dist="38100" dir="2700000" algn="tl">
                    <a:srgbClr val="FFFFFF"/>
                  </a:outerShdw>
                </a:effectLst>
                <a:latin typeface="Verdana" pitchFamily="34" charset="0"/>
              </a:rPr>
              <a:t>Traité, règlement, directive</a:t>
            </a:r>
          </a:p>
          <a:p>
            <a:pPr algn="ctr"/>
            <a:r>
              <a:rPr lang="fr-FR" sz="1600" b="1" dirty="0" smtClean="0">
                <a:effectLst>
                  <a:outerShdw blurRad="38100" dist="38100" dir="2700000" algn="tl">
                    <a:srgbClr val="FFFFFF"/>
                  </a:outerShdw>
                </a:effectLst>
                <a:latin typeface="Verdana" pitchFamily="34" charset="0"/>
              </a:rPr>
              <a:t>International et européen</a:t>
            </a:r>
            <a:endParaRPr lang="fr-FR" sz="1600" b="1" dirty="0">
              <a:effectLst>
                <a:outerShdw blurRad="38100" dist="38100" dir="2700000" algn="tl">
                  <a:srgbClr val="FFFFFF"/>
                </a:outerShdw>
              </a:effectLst>
              <a:latin typeface="Verdana" pitchFamily="34" charset="0"/>
            </a:endParaRPr>
          </a:p>
        </p:txBody>
      </p:sp>
      <p:sp>
        <p:nvSpPr>
          <p:cNvPr id="13" name="Rectangle 7"/>
          <p:cNvSpPr>
            <a:spLocks noChangeArrowheads="1"/>
          </p:cNvSpPr>
          <p:nvPr/>
        </p:nvSpPr>
        <p:spPr bwMode="auto">
          <a:xfrm>
            <a:off x="2695575" y="3932238"/>
            <a:ext cx="4895850"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sz="1600" b="1">
                <a:effectLst>
                  <a:outerShdw blurRad="38100" dist="38100" dir="2700000" algn="tl">
                    <a:srgbClr val="FFFFFF"/>
                  </a:outerShdw>
                </a:effectLst>
                <a:latin typeface="Verdana" pitchFamily="34" charset="0"/>
              </a:rPr>
              <a:t>Règlements</a:t>
            </a:r>
            <a:r>
              <a:rPr lang="fr-FR" sz="1600">
                <a:effectLst>
                  <a:outerShdw blurRad="38100" dist="38100" dir="2700000" algn="tl">
                    <a:srgbClr val="FFFFFF"/>
                  </a:outerShdw>
                </a:effectLst>
                <a:latin typeface="Verdana" pitchFamily="34" charset="0"/>
              </a:rPr>
              <a:t>: décrets, arrêtés</a:t>
            </a:r>
          </a:p>
        </p:txBody>
      </p:sp>
      <p:sp>
        <p:nvSpPr>
          <p:cNvPr id="14" name="Rectangle 8"/>
          <p:cNvSpPr>
            <a:spLocks noChangeArrowheads="1"/>
          </p:cNvSpPr>
          <p:nvPr/>
        </p:nvSpPr>
        <p:spPr bwMode="auto">
          <a:xfrm>
            <a:off x="2984500" y="3284538"/>
            <a:ext cx="4319588"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sz="1600" b="1">
                <a:effectLst>
                  <a:outerShdw blurRad="38100" dist="38100" dir="2700000" algn="tl">
                    <a:srgbClr val="FFFFFF"/>
                  </a:outerShdw>
                </a:effectLst>
                <a:latin typeface="Verdana" pitchFamily="34" charset="0"/>
              </a:rPr>
              <a:t>Lois</a:t>
            </a:r>
          </a:p>
        </p:txBody>
      </p:sp>
      <p:sp>
        <p:nvSpPr>
          <p:cNvPr id="15" name="Rectangle 9"/>
          <p:cNvSpPr>
            <a:spLocks noChangeArrowheads="1"/>
          </p:cNvSpPr>
          <p:nvPr/>
        </p:nvSpPr>
        <p:spPr bwMode="auto">
          <a:xfrm>
            <a:off x="2336800" y="4579938"/>
            <a:ext cx="5543550"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sz="1600" b="1">
                <a:effectLst>
                  <a:outerShdw blurRad="38100" dist="38100" dir="2700000" algn="tl">
                    <a:srgbClr val="FFFFFF"/>
                  </a:outerShdw>
                </a:effectLst>
                <a:latin typeface="Verdana" pitchFamily="34" charset="0"/>
              </a:rPr>
              <a:t>Actes administratifs</a:t>
            </a:r>
            <a:r>
              <a:rPr lang="fr-FR" sz="1600">
                <a:effectLst>
                  <a:outerShdw blurRad="38100" dist="38100" dir="2700000" algn="tl">
                    <a:srgbClr val="FFFFFF"/>
                  </a:outerShdw>
                </a:effectLst>
                <a:latin typeface="Verdana" pitchFamily="34" charset="0"/>
              </a:rPr>
              <a:t>: circulaires, directives</a:t>
            </a:r>
          </a:p>
        </p:txBody>
      </p:sp>
      <p:sp>
        <p:nvSpPr>
          <p:cNvPr id="16" name="AutoShape 11"/>
          <p:cNvSpPr>
            <a:spLocks/>
          </p:cNvSpPr>
          <p:nvPr/>
        </p:nvSpPr>
        <p:spPr bwMode="auto">
          <a:xfrm>
            <a:off x="7956550" y="3213100"/>
            <a:ext cx="360363" cy="1871663"/>
          </a:xfrm>
          <a:prstGeom prst="rightBrace">
            <a:avLst>
              <a:gd name="adj1" fmla="val 4328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7" name="Text Box 12"/>
          <p:cNvSpPr txBox="1">
            <a:spLocks noChangeArrowheads="1"/>
          </p:cNvSpPr>
          <p:nvPr/>
        </p:nvSpPr>
        <p:spPr bwMode="auto">
          <a:xfrm>
            <a:off x="8245475" y="3860800"/>
            <a:ext cx="8985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r-FR" sz="1400">
                <a:latin typeface="Verdana" pitchFamily="34" charset="0"/>
              </a:rPr>
              <a:t>Niveau</a:t>
            </a:r>
          </a:p>
          <a:p>
            <a:pPr algn="ctr"/>
            <a:r>
              <a:rPr lang="fr-FR" sz="1400">
                <a:latin typeface="Verdana" pitchFamily="34" charset="0"/>
              </a:rPr>
              <a:t>national</a:t>
            </a:r>
          </a:p>
        </p:txBody>
      </p:sp>
      <p:sp>
        <p:nvSpPr>
          <p:cNvPr id="18"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9"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78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2000"/>
                                        <p:tgtEl>
                                          <p:spTgt spid="17"/>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2" name="Text Box 13"/>
          <p:cNvSpPr txBox="1">
            <a:spLocks noChangeArrowheads="1"/>
          </p:cNvSpPr>
          <p:nvPr/>
        </p:nvSpPr>
        <p:spPr bwMode="auto">
          <a:xfrm>
            <a:off x="2268538" y="5805488"/>
            <a:ext cx="6208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000" b="1" dirty="0">
                <a:solidFill>
                  <a:srgbClr val="800000"/>
                </a:solidFill>
                <a:effectLst>
                  <a:outerShdw blurRad="38100" dist="38100" dir="2700000" algn="tl">
                    <a:srgbClr val="C0C0C0"/>
                  </a:outerShdw>
                </a:effectLst>
                <a:latin typeface="Verdana" pitchFamily="34" charset="0"/>
              </a:rPr>
              <a:t>L’ensemble constitue les textes juridiques</a:t>
            </a:r>
          </a:p>
        </p:txBody>
      </p:sp>
      <p:sp>
        <p:nvSpPr>
          <p:cNvPr id="13" name="Text Box 2"/>
          <p:cNvSpPr txBox="1">
            <a:spLocks noChangeArrowheads="1"/>
          </p:cNvSpPr>
          <p:nvPr/>
        </p:nvSpPr>
        <p:spPr bwMode="auto">
          <a:xfrm>
            <a:off x="1706563" y="871538"/>
            <a:ext cx="73152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Char char="Ø"/>
            </a:pPr>
            <a:r>
              <a:rPr lang="fr-FR" b="1" dirty="0">
                <a:effectLst>
                  <a:outerShdw blurRad="38100" dist="38100" dir="2700000" algn="tl">
                    <a:srgbClr val="C0C0C0"/>
                  </a:outerShdw>
                </a:effectLst>
                <a:latin typeface="Verdana" pitchFamily="34" charset="0"/>
              </a:rPr>
              <a:t> Système pyramidal</a:t>
            </a:r>
          </a:p>
          <a:p>
            <a:pPr>
              <a:buFont typeface="Wingdings" pitchFamily="2" charset="2"/>
              <a:buChar char="Ø"/>
            </a:pPr>
            <a:endParaRPr lang="fr-FR" b="1" dirty="0">
              <a:effectLst>
                <a:outerShdw blurRad="38100" dist="38100" dir="2700000" algn="tl">
                  <a:srgbClr val="C0C0C0"/>
                </a:outerShdw>
              </a:effectLst>
              <a:latin typeface="Verdana" pitchFamily="34" charset="0"/>
            </a:endParaRPr>
          </a:p>
          <a:p>
            <a:pPr>
              <a:buFont typeface="Wingdings" pitchFamily="2" charset="2"/>
              <a:buChar char="Ø"/>
            </a:pPr>
            <a:r>
              <a:rPr lang="fr-FR" b="1" dirty="0">
                <a:effectLst>
                  <a:outerShdw blurRad="38100" dist="38100" dir="2700000" algn="tl">
                    <a:srgbClr val="C0C0C0"/>
                  </a:outerShdw>
                </a:effectLst>
                <a:latin typeface="Verdana" pitchFamily="34" charset="0"/>
              </a:rPr>
              <a:t> « Norme » de niveau supérieur s’impose à celle de niveau inférieur</a:t>
            </a:r>
          </a:p>
          <a:p>
            <a:pPr>
              <a:buFont typeface="Wingdings" pitchFamily="2" charset="2"/>
              <a:buChar char="Ø"/>
            </a:pPr>
            <a:endParaRPr lang="fr-FR" b="1" dirty="0">
              <a:effectLst>
                <a:outerShdw blurRad="38100" dist="38100" dir="2700000" algn="tl">
                  <a:srgbClr val="C0C0C0"/>
                </a:outerShdw>
              </a:effectLst>
              <a:latin typeface="Verdana" pitchFamily="34" charset="0"/>
            </a:endParaRPr>
          </a:p>
          <a:p>
            <a:pPr>
              <a:buFont typeface="Wingdings" pitchFamily="2" charset="2"/>
              <a:buChar char="Ø"/>
            </a:pPr>
            <a:r>
              <a:rPr lang="fr-FR" b="1" dirty="0">
                <a:effectLst>
                  <a:outerShdw blurRad="38100" dist="38100" dir="2700000" algn="tl">
                    <a:srgbClr val="C0C0C0"/>
                  </a:outerShdw>
                </a:effectLst>
                <a:latin typeface="Verdana" pitchFamily="34" charset="0"/>
              </a:rPr>
              <a:t> « Norme » de niveau inférieur ne peut être contraire à celle de niveau supérieur</a:t>
            </a:r>
          </a:p>
          <a:p>
            <a:pPr>
              <a:buFont typeface="Wingdings" pitchFamily="2" charset="2"/>
              <a:buChar char="Ø"/>
            </a:pPr>
            <a:endParaRPr lang="fr-FR" b="1" dirty="0">
              <a:effectLst>
                <a:outerShdw blurRad="38100" dist="38100" dir="2700000" algn="tl">
                  <a:srgbClr val="C0C0C0"/>
                </a:outerShdw>
              </a:effectLst>
              <a:latin typeface="Verdana" pitchFamily="34" charset="0"/>
            </a:endParaRPr>
          </a:p>
          <a:p>
            <a:pPr>
              <a:buFont typeface="Wingdings" pitchFamily="2" charset="2"/>
              <a:buChar char="Ø"/>
            </a:pPr>
            <a:r>
              <a:rPr lang="fr-FR" b="1" dirty="0">
                <a:effectLst>
                  <a:outerShdw blurRad="38100" dist="38100" dir="2700000" algn="tl">
                    <a:srgbClr val="C0C0C0"/>
                  </a:outerShdw>
                </a:effectLst>
                <a:latin typeface="Verdana" pitchFamily="34" charset="0"/>
              </a:rPr>
              <a:t> Pas de hiérarchie entre textes de même niveau sauf:</a:t>
            </a:r>
          </a:p>
          <a:p>
            <a:pPr lvl="1">
              <a:buFontTx/>
              <a:buChar char="•"/>
            </a:pPr>
            <a:r>
              <a:rPr lang="fr-FR" b="1" dirty="0">
                <a:effectLst>
                  <a:outerShdw blurRad="38100" dist="38100" dir="2700000" algn="tl">
                    <a:srgbClr val="C0C0C0"/>
                  </a:outerShdw>
                </a:effectLst>
                <a:latin typeface="Verdana" pitchFamily="34" charset="0"/>
              </a:rPr>
              <a:t> entre décrets (conseil d’état – conseil des ministres)</a:t>
            </a:r>
          </a:p>
          <a:p>
            <a:pPr lvl="1">
              <a:buFontTx/>
              <a:buChar char="•"/>
            </a:pPr>
            <a:r>
              <a:rPr lang="fr-FR" b="1" dirty="0">
                <a:effectLst>
                  <a:outerShdw blurRad="38100" dist="38100" dir="2700000" algn="tl">
                    <a:srgbClr val="C0C0C0"/>
                  </a:outerShdw>
                </a:effectLst>
                <a:latin typeface="Verdana" pitchFamily="34" charset="0"/>
              </a:rPr>
              <a:t>Entre arrêtés (municipal – préfectoral – ministériel)</a:t>
            </a:r>
          </a:p>
          <a:p>
            <a:pPr>
              <a:buFontTx/>
              <a:buChar char="•"/>
            </a:pPr>
            <a:endParaRPr lang="fr-FR" b="1" dirty="0">
              <a:effectLst>
                <a:outerShdw blurRad="38100" dist="38100" dir="2700000" algn="tl">
                  <a:srgbClr val="C0C0C0"/>
                </a:outerShdw>
              </a:effectLst>
              <a:latin typeface="Verdana" pitchFamily="34" charset="0"/>
            </a:endParaRPr>
          </a:p>
          <a:p>
            <a:pPr>
              <a:buFont typeface="Wingdings" pitchFamily="2" charset="2"/>
              <a:buChar char="Ø"/>
            </a:pPr>
            <a:r>
              <a:rPr lang="fr-FR" b="1" dirty="0">
                <a:effectLst>
                  <a:outerShdw blurRad="38100" dist="38100" dir="2700000" algn="tl">
                    <a:srgbClr val="C0C0C0"/>
                  </a:outerShdw>
                </a:effectLst>
                <a:latin typeface="Verdana" pitchFamily="34" charset="0"/>
              </a:rPr>
              <a:t> Précision de plus en plus grande dans les textes vers la base de la pyramide</a:t>
            </a:r>
          </a:p>
        </p:txBody>
      </p:sp>
      <p:sp>
        <p:nvSpPr>
          <p:cNvPr id="14"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5"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607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fade">
                                      <p:cBhvr>
                                        <p:cTn id="17" dur="20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2000"/>
                                        <p:tgtEl>
                                          <p:spTgt spid="1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animEffect transition="in" filter="fade">
                                      <p:cBhvr>
                                        <p:cTn id="27" dur="2000"/>
                                        <p:tgtEl>
                                          <p:spTgt spid="1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xEl>
                                              <p:pRg st="7" end="7"/>
                                            </p:txEl>
                                          </p:spTgt>
                                        </p:tgtEl>
                                        <p:attrNameLst>
                                          <p:attrName>style.visibility</p:attrName>
                                        </p:attrNameLst>
                                      </p:cBhvr>
                                      <p:to>
                                        <p:strVal val="visible"/>
                                      </p:to>
                                    </p:set>
                                    <p:animEffect transition="in" filter="fade">
                                      <p:cBhvr>
                                        <p:cTn id="30" dur="2000"/>
                                        <p:tgtEl>
                                          <p:spTgt spid="1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xEl>
                                              <p:pRg st="8" end="8"/>
                                            </p:txEl>
                                          </p:spTgt>
                                        </p:tgtEl>
                                        <p:attrNameLst>
                                          <p:attrName>style.visibility</p:attrName>
                                        </p:attrNameLst>
                                      </p:cBhvr>
                                      <p:to>
                                        <p:strVal val="visible"/>
                                      </p:to>
                                    </p:set>
                                    <p:animEffect transition="in" filter="fade">
                                      <p:cBhvr>
                                        <p:cTn id="33" dur="2000"/>
                                        <p:tgtEl>
                                          <p:spTgt spid="1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3">
                                            <p:txEl>
                                              <p:pRg st="10" end="10"/>
                                            </p:txEl>
                                          </p:spTgt>
                                        </p:tgtEl>
                                        <p:attrNameLst>
                                          <p:attrName>style.visibility</p:attrName>
                                        </p:attrNameLst>
                                      </p:cBhvr>
                                      <p:to>
                                        <p:strVal val="visible"/>
                                      </p:to>
                                    </p:set>
                                    <p:animEffect transition="in" filter="fade">
                                      <p:cBhvr>
                                        <p:cTn id="38" dur="2000"/>
                                        <p:tgtEl>
                                          <p:spTgt spid="1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sp>
        <p:nvSpPr>
          <p:cNvPr id="10" name="Text Box 2"/>
          <p:cNvSpPr txBox="1">
            <a:spLocks noChangeArrowheads="1"/>
          </p:cNvSpPr>
          <p:nvPr/>
        </p:nvSpPr>
        <p:spPr bwMode="auto">
          <a:xfrm>
            <a:off x="1692275" y="2708275"/>
            <a:ext cx="6051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r-FR" sz="3600" b="1" dirty="0">
                <a:solidFill>
                  <a:srgbClr val="800000"/>
                </a:solidFill>
                <a:effectLst>
                  <a:outerShdw blurRad="38100" dist="38100" dir="2700000" algn="tl">
                    <a:srgbClr val="C0C0C0"/>
                  </a:outerShdw>
                </a:effectLst>
                <a:latin typeface="Verdana" pitchFamily="34" charset="0"/>
              </a:rPr>
              <a:t>Exemple de textes</a:t>
            </a:r>
          </a:p>
        </p:txBody>
      </p:sp>
      <p:sp>
        <p:nvSpPr>
          <p:cNvPr id="11"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2"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8098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0800"/>
            <a:ext cx="1360487"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ZoneTexte 12"/>
          <p:cNvSpPr txBox="1">
            <a:spLocks noChangeArrowheads="1"/>
          </p:cNvSpPr>
          <p:nvPr/>
        </p:nvSpPr>
        <p:spPr bwMode="auto">
          <a:xfrm>
            <a:off x="7524750" y="6436519"/>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pic>
        <p:nvPicPr>
          <p:cNvPr id="1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0188" y="419100"/>
            <a:ext cx="7608887" cy="60213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763688" y="4149080"/>
            <a:ext cx="6985025" cy="576064"/>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Picture 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3649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pic>
        <p:nvPicPr>
          <p:cNvPr id="12"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5600" y="661798"/>
            <a:ext cx="7189787" cy="5562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915816" y="1235075"/>
            <a:ext cx="4752528" cy="681757"/>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835696" y="4869160"/>
            <a:ext cx="6984454" cy="792088"/>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4"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4369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pic>
        <p:nvPicPr>
          <p:cNvPr id="1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575" y="500063"/>
            <a:ext cx="7021513" cy="58594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91680" y="1844824"/>
            <a:ext cx="7136408" cy="208823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96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4"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63500" y="-3667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AutoShape 6"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215900" y="-2143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3" name="AutoShape 8" descr="data:image/jpeg;base64,/9j/4AAQSkZJRgABAQAAAQABAAD/2wCEAAkGBhEQEBQQERMVFBQQGBkaGRcWFhobGxUVHhIWIBsZFh4jHSYiGRskJRgXHzssIycqLCw4GR89OTAqNTIsLCsBCQoKDgwOGQ8PGTUkHiQyLCwvKiwqKiw1LDUtKSk1NTUrKSk1KiwqKjUvLCwsLiwsLCosLjQpLCwvKSk0LSwuLP/AABEIAE8AhAMBIgACEQEDEQH/xAAbAAACAgMBAAAAAAAAAAAAAAAABwUGAQMEAv/EAD8QAAIBAwIDBQUGBAILAAAAAAECAwAEEQUSBiExE0FRYXEHFCKB0SMyVWKToUJSU5EXwRUWJDRDVHJzgrLw/8QAGwEAAgMBAQEAAAAAAAAAAAAAAAQCAwUGAQf/xAAqEQACAgECBQQBBQEAAAAAAAABAgADEQQxBRITIUEiUWFxMhSRobHwgf/aAAwDAQACEQMRAD8AeNFFFEIUUUUQhRRRRCFFFFeQhXiWUKpZiAqgkk9AAOZPlXuqbx/rUaobdz9kidrc4/oBsJEPzTMNvoHohKZxbx8EkSSTt27c744o53h7G1zhHIX700nN/jyANoxTE4O1szxtFI/aSQ7SJMY7aFxmKbH5hyPgytS+4N4e99S4v71ctqAZVH8kPT4fDoAPJB41ycIanJYTPbyc5dNLH/vWLMDKF8dh2zr5bxSlWrrttapd1ljVlQCY7a1zHlWYpQ6hlIKsAQR0II5EVifpTcrmncfGjcfGsUV7CZ3HxorFFEJ11yvqcKttaWMN4F1B/tmljr11caxqNxZrNJBY2BCSdkcNPMeqk9yjmPl58ta+zDRgwh7Jd5GdpmbeV/mxuzjzxWXquK0ad+m2SfOBtL0oZxmNyjNJ617XQLu2EU0j6fdyCFoZG3dg7fdaM9y/Q5zyo4v0qPUeIGtLou8EVorogdlAcuMtyPU5P7UwNbU1H6gH0yHTYNy+Y4M1mlH/AIPaT/Rf9V/rXNqHCE+mRtd6TcTI0ILNBI5eKVBzIwe/AP8Alg0lXxrS2MFyRn3EsOncDMctYzSq494lF/pFhNGWSO/uYElVWIO07g8ZI54yPngVJTew/REUs8TKq9S07gD1JblWxF5edU1NLaF55M7YlJOOp8APEk4AHeSKTWsRy6hepp7H4nf3i9Yc9rYG2EHwiQqg/MxNWh/YfpjIGtXngPJleKYkbgcq3PIPMA8vDqKhvZxZtaXd/Y3B33Ubq5m75omGVbxHM5Pm/fik9da1NDOo7yytQzAGXyKJUUIoAVQAAOgAGAB6VSvaLp7wtDqtuPtbRhvHc8Wf4vEcyp8n8quH+kItrP2ibI+TNvXap/Mc4Hzr26JNGVOHjkUg4OQykYPMdQa4vTXPRaLf3mg6hlxOXgHWEKC3Q/ZMnbWxP/LsfiiP5oWyh8ilW2fpSV4fE1jdSacOcts5uLMn/iqR9pD6SJn0ZM05NM1FLiFJ4jlJVDA+R7j4EdD4YNd8jh1DLsZmEYOJiist1NYqc8hRRRRCULXvZdJ281xZX89t7y5keNQCpkPUjmCM9e+qV7OOFnubk6ncXMkktvK8YBHXau0FmzzGD0x3da6NG4QtNQu9R9/DyXMN1IDmRh9kT9ngA/d5HHyrXB7Nri01aOSyGy1DI27tT8KAHtI2UnLbqwNdqqW6lKnkfHckDv8AGfmNVowwx7id3tOu3NxYwyIUtveEdpzggyD7qcua9T16/I1Jvn/WaTPX3CP/AN0rX7X5UGlSK33pHjVB3l9+eXngGtVhIzcQEvzb/R8WT4tlM/vmldM/NwpxjGM/9+ZY4xeJn2mcJ3V+bX3UhTC7lnL7dmQmCO/uPSrLrupJaWcks7DEcZyTy3tswAB4se7zrGp6+lvc20EnIXZkVW8JFCFQfXJHriqr7V+G2mijvUUyGzO54SSVkizljjoGHPn4Z8BWPp83NTTd2Xvg+/f3++0vb0hmXeQVtA8ehaWr556hCwz3Bncj/wC86dfFuge/2U1nv7Pt1279u7b8QOcZGeniKXPGlzBNpelzWxzHJe25HiPv5B8CDkH0phcb6VPdafcW9s22aVcIdxXB3qeo5joa+gzKnLwPweNIsjbJI853M+SAuWIHwoM4UcvHqTzpWaP21/r9610jW/JQ8BPxNGu0IrEdVOFY7Tg5HMimB7K+E9Q0+GVb647btGUom9nEeA274m/myvIcht8zVW4x1VIuJoezZA5tCjAnAMhMhjVz3Z+z/aldWpahwu+JOv8AIZl9SBQuwKoUctoAAx4Y6Yqr8QXQ0to7mMbbeR9k8a/dG7pKg6Kwwc4+9nxrQdP11/jNzbRH+mqZHzO05/vVd9oWv3C2S2d32JuJH3N2RJCxL91iP4WY/sDXKabSlrAvMGB3Ajzv2zjEsXtE0lpIY7+2P21kRIrL3x8iceOOTem7xqZ4F4iR2Uryh1DdLGO6K5H+8QfM5kHq9cXAOrxXFjFGsiu8UYSRe9eowQe7HLPQ1WrCyayvpdL3bI7plms5D0iuVP2fyODGfEY8a1+F3FGbTPuNovcuQHEcbdTWK5dC1EXcCy4KPzWRD1jlU4dD6EH15V3G35defpW9Fpror0LZv5v2FFEJTeM/Z7JNcDUdPm92vFXa2RmOdR0Eg8eWM4PQeRFXn1XiKP4Gs7VmH8YZ8Hzxvpx15KA9QKVu0dF5zYgJk1sZdjExpXA2oX91Hc6k4bsjlIkGEQ56gd56fWp/irgW/W9GoadJCHMAhdJgTyDZBXAx3AfLz5MkKB0rNW9Gvk6fL6faecxznzERq3BGtam8a3UkEXu5ZkaNWBDnHh/0jn3VK3NrxKnwk2bjpnYefry76cO0V5kZVBZsAAZJPQDvJqo6OgqFKDA2+J71G3zEcODLiDTktWeNbmS896jXmIYVjTMhbvEajw72UUaR7QOIbpWeIWxRW27jEQGPlz9P711cZaxJduIYc9tqm1UH9KwDErnwMpzKfyqvlV70fSY7WCO3jHwxLj1Pex8ycmk+I6/9KoC/kZZVVznvF9HxNxJcmSNZYIhG2xmSIZ3YBO3IPMbhUTp/s/Sa7mtrmSQ3Txibt2bcXJODuU9QPXNNLRbJ4hMHA+KeV1IxzRmBB/y+VRnFOiTmWK+s9puLYFSjchNEeqE9x649fSso8UsscpnA8H5l3RAGZEcP8NmG0mtbm9ZJm/lnA7JATtZATkK3U5xkcuVV6bgCOzs3vL/fNLuA7OOQLzZ8Al8Es3fWOMr2I6xavOgTasBmQ4O0liSGI5HAI/tVu1LTLq/vkWVOys7Rw4yQTcSDmpGP4fXz7zymXsqw5bAb1HYbeB9wwG7Y2kbeezs2X+2adJIssI3GJiGDqObpnAPMdxznHjipLjHTRqWnpdW+e0jAmhI+9jALKPPl/dRVwqN4bsTBaxxMNpTdy/lBkYgfIEVmDWOcWMfUp7fX+/uW9MbeDIzgrikSGK8yAl8RFcAdI75VAV8dwlXA9dnjTHpLSWaWGpPayfDZauMAjl2U274WXwKORjwDDwpocL6m8sRjmx7xbN2cw8XAGHH5XUq49cd1drTat1YddjM9lKnBkzRRRV0jCiiiiEKKKKIQqoceawgQ2zEiIJ2t0w7rYHAjH5pmHZgeG+rfSu9qvD7FmleVora47LtHCh9skfaBQy5DFCHz8OcFeY55ohOX2fWD3EkurXAxJckrEvdHEOXw+XIKPJT41eaTcMyIoRNbmVVAAAglAAHQDn0r374Pxyf9GX61zuq4VdqLTYXH8xtL1QYxGrqVnI4BikMUiHKnG5W5c1kX+JT5EEdxqF1GfWNu2GG1Df1O1Yj1ClRj5k1RPfB+OT/oy/Wj3wfjk/6Mv1qFfCLU3Kn7BgbwZ3/4Q3M4ea5ul7eQk8lLgn8zZH7DlUzoa61ZqIJIYrqNBhW7YKwUdBk9R6jPnVX98H45P+jL9aPfB+OT/oy/Wmn0WpsHLYyke2D2+sSAsQdxmMu0F5KytMEt0U52I3aO/kzYAVfIAk+IqWpPe+D8cn/Rl+tHvg/HJ/0ZfrST8EtY/kB9Zlo1AHiMPjbhz360eID7RfjjP5wDy/8AIZX51GcH8Ul4or9id8G22vh37Mnsrgj8pJB8mfwqn++D8cn/AEZfrXbwnpSvLcRWt21zJfRmOTMRjVVZhumkLNlio3YCgklu4ZrV4fpLNKpR2BHiUWuHORHtRRRWnKZ//9k="/>
          <p:cNvSpPr>
            <a:spLocks noChangeAspect="1" noChangeArrowheads="1"/>
          </p:cNvSpPr>
          <p:nvPr/>
        </p:nvSpPr>
        <p:spPr bwMode="auto">
          <a:xfrm>
            <a:off x="368300" y="-61913"/>
            <a:ext cx="1257300"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5" name="Picture 11" descr="http://trinome.ac-rouen.fr/LogoE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itre 13"/>
          <p:cNvSpPr>
            <a:spLocks noGrp="1"/>
          </p:cNvSpPr>
          <p:nvPr>
            <p:ph type="ctrTitle"/>
          </p:nvPr>
        </p:nvSpPr>
        <p:spPr/>
        <p:txBody>
          <a:bodyPr/>
          <a:lstStyle/>
          <a:p>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r>
              <a:rPr lang="fr-FR"/>
              <a:t/>
            </a:r>
            <a:br>
              <a:rPr lang="fr-FR"/>
            </a:br>
            <a:r>
              <a:rPr lang="fr-FR" smtClean="0"/>
              <a:t/>
            </a:r>
            <a:br>
              <a:rPr lang="fr-FR" smtClean="0"/>
            </a:br>
            <a:endParaRPr lang="fr-FR" smtClean="0"/>
          </a:p>
        </p:txBody>
      </p:sp>
      <p:pic>
        <p:nvPicPr>
          <p:cNvPr id="1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575" y="500063"/>
            <a:ext cx="7021513" cy="58594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91680" y="1844824"/>
            <a:ext cx="7136408" cy="208823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2"/>
          <p:cNvSpPr txBox="1">
            <a:spLocks noChangeArrowheads="1"/>
          </p:cNvSpPr>
          <p:nvPr/>
        </p:nvSpPr>
        <p:spPr bwMode="auto">
          <a:xfrm>
            <a:off x="7524750" y="6313488"/>
            <a:ext cx="1223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000" dirty="0">
                <a:latin typeface="Chiller" pitchFamily="82" charset="0"/>
              </a:rPr>
              <a:t>Année </a:t>
            </a:r>
            <a:r>
              <a:rPr lang="fr-FR" sz="1000" dirty="0" smtClean="0">
                <a:latin typeface="Chiller" pitchFamily="82" charset="0"/>
              </a:rPr>
              <a:t>2012/2013</a:t>
            </a:r>
            <a:endParaRPr lang="fr-FR" sz="1000" dirty="0">
              <a:latin typeface="Chiller" pitchFamily="82" charset="0"/>
            </a:endParaRPr>
          </a:p>
        </p:txBody>
      </p:sp>
      <p:pic>
        <p:nvPicPr>
          <p:cNvPr id="13"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750" y="333375"/>
            <a:ext cx="7778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0406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ésentation cadre juridiq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cadre juridique</Template>
  <TotalTime>36</TotalTime>
  <Words>516</Words>
  <Application>Microsoft Office PowerPoint</Application>
  <PresentationFormat>Affichage à l'écran (4:3)</PresentationFormat>
  <Paragraphs>160</Paragraphs>
  <Slides>20</Slides>
  <Notes>20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présentation cadre juridique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geraldinesahut</dc:creator>
  <cp:lastModifiedBy>geraldinesahut</cp:lastModifiedBy>
  <cp:revision>3</cp:revision>
  <dcterms:created xsi:type="dcterms:W3CDTF">2013-02-09T14:25:55Z</dcterms:created>
  <dcterms:modified xsi:type="dcterms:W3CDTF">2013-03-05T11:30:07Z</dcterms:modified>
</cp:coreProperties>
</file>